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1" r:id="rId1"/>
  </p:sldMasterIdLst>
  <p:sldIdLst>
    <p:sldId id="256" r:id="rId2"/>
    <p:sldId id="263" r:id="rId3"/>
    <p:sldId id="264" r:id="rId4"/>
    <p:sldId id="266" r:id="rId5"/>
    <p:sldId id="268" r:id="rId6"/>
    <p:sldId id="270" r:id="rId7"/>
    <p:sldId id="269" r:id="rId8"/>
    <p:sldId id="265" r:id="rId9"/>
    <p:sldId id="271" r:id="rId10"/>
    <p:sldId id="267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61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8D91A-A2EE-4B54-B3C6-F6C67903BA9C}" type="datetime1">
              <a:rPr lang="en-US" smtClean="0"/>
              <a:pPr/>
              <a:t>1/31/2021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8528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785C6-EBAF-49D5-AD4D-BABF4DFAAD59}" type="datetime1">
              <a:rPr lang="en-US" smtClean="0"/>
              <a:pPr/>
              <a:t>1/31/2021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91192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4122-9A3A-4FD8-98B8-22631F32846C}" type="datetime1">
              <a:rPr lang="en-US" smtClean="0"/>
              <a:pPr/>
              <a:t>1/31/2021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06428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A7B8-0EC4-44C9-AFEF-25E144F11C06}" type="datetime1">
              <a:rPr lang="en-US" smtClean="0"/>
              <a:pPr/>
              <a:t>1/31/2021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50915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B47B5-C739-4DAE-AACD-CC58CA843AC4}" type="datetime1">
              <a:rPr lang="en-US" smtClean="0"/>
              <a:pPr/>
              <a:t>1/31/2021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67247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AE48-94E6-46E0-BE32-5F0716DE9115}" type="datetime1">
              <a:rPr lang="en-US" smtClean="0"/>
              <a:pPr/>
              <a:t>1/31/2021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79612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C285-8BCE-48FC-97D9-E2837AF38351}" type="datetime1">
              <a:rPr lang="en-US" smtClean="0"/>
              <a:pPr/>
              <a:t>1/31/2021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01247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3E6-EF16-4488-94A4-211508FE4682}" type="datetime1">
              <a:rPr lang="en-US" smtClean="0"/>
              <a:pPr/>
              <a:t>1/31/2021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41108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FB3B-20DA-4D0E-BF16-8262B7156612}" type="datetime1">
              <a:rPr lang="en-US" smtClean="0"/>
              <a:pPr/>
              <a:t>1/31/2021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8692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73C2C-6BD0-40EC-8D8D-4D51F089C5EB}" type="datetime1">
              <a:rPr lang="en-US" smtClean="0"/>
              <a:pPr/>
              <a:t>1/31/2021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5410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77F5C-EDA7-4864-9756-35769B0E62CF}" type="datetime1">
              <a:rPr lang="en-US" smtClean="0"/>
              <a:pPr/>
              <a:t>1/31/2021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80006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99C93-F56F-46AB-9EB8-53614A95B15F}" type="datetime1">
              <a:rPr lang="en-US" smtClean="0"/>
              <a:pPr/>
              <a:t>1/31/2021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77242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16632"/>
            <a:ext cx="75608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муниципальное автономное дошкольное образовательное учреждение</a:t>
            </a:r>
          </a:p>
          <a:p>
            <a:pPr lvl="0" algn="ctr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«Детский сад № 143» г. Хабаровска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 flipH="1">
            <a:off x="4499992" y="5517232"/>
            <a:ext cx="43924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Группа «Лесная полянка»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86000" y="1268760"/>
            <a:ext cx="4572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Дидактические игры</a:t>
            </a:r>
            <a:endParaRPr lang="ru-RU" sz="4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развитию речи. </a:t>
            </a:r>
          </a:p>
          <a:p>
            <a:pPr lvl="0" algn="ctr"/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Игры с мячом.</a:t>
            </a:r>
            <a:endParaRPr lang="ru-RU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509120"/>
            <a:ext cx="4571999" cy="2348880"/>
          </a:xfrm>
          <a:prstGeom prst="rect">
            <a:avLst/>
          </a:prstGeom>
        </p:spPr>
      </p:pic>
      <p:pic>
        <p:nvPicPr>
          <p:cNvPr id="12" name="Picture 2" descr="C:\Users\НООС\Desktop\hello_html_69c6b0b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9" y="4365105"/>
            <a:ext cx="4499991" cy="2492895"/>
          </a:xfrm>
          <a:prstGeom prst="rect">
            <a:avLst/>
          </a:prstGeom>
          <a:noFill/>
        </p:spPr>
      </p:pic>
      <p:pic>
        <p:nvPicPr>
          <p:cNvPr id="2050" name="Picture 2" descr="C:\Users\НООС\Desktop\mjach_28-32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1412776"/>
            <a:ext cx="1142857" cy="1047619"/>
          </a:xfrm>
          <a:prstGeom prst="rect">
            <a:avLst/>
          </a:prstGeom>
          <a:noFill/>
        </p:spPr>
      </p:pic>
      <p:pic>
        <p:nvPicPr>
          <p:cNvPr id="2051" name="Picture 3" descr="C:\Users\НООС\Desktop\malyshi_krepyshi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76256" y="4221088"/>
            <a:ext cx="1190476" cy="1190476"/>
          </a:xfrm>
          <a:prstGeom prst="rect">
            <a:avLst/>
          </a:prstGeom>
          <a:noFill/>
        </p:spPr>
      </p:pic>
      <p:pic>
        <p:nvPicPr>
          <p:cNvPr id="2052" name="Picture 4" descr="C:\Users\НООС\Desktop\original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191619" y="3284984"/>
            <a:ext cx="952381" cy="952381"/>
          </a:xfrm>
          <a:prstGeom prst="rect">
            <a:avLst/>
          </a:prstGeom>
          <a:noFill/>
        </p:spPr>
      </p:pic>
      <p:pic>
        <p:nvPicPr>
          <p:cNvPr id="13" name="Picture 5" descr="C:\Users\НООС\Desktop\agusha-03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2320" y="908720"/>
            <a:ext cx="1257300" cy="12763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79652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619672" y="618137"/>
            <a:ext cx="6768752" cy="4370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Игра «Подскажи словечко»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развитие мышления, быстроты реакции.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Ход игры: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Взрослый, бросая мяч поочерёдно каждому ребёнку, спрашивает: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Ворона каркает, а сорока?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Ребёнок, возвращая мяч, должен ответить: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Сорока стрекочет.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Примеры вопросов: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Сова летает, а кролик?</a:t>
            </a:r>
          </a:p>
          <a:p>
            <a:pPr lvl="0"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Корова ест сено, а лиса?</a:t>
            </a:r>
          </a:p>
          <a:p>
            <a:pPr lvl="0"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Крот роет норки, а сорока?</a:t>
            </a:r>
          </a:p>
          <a:p>
            <a:pPr lvl="0"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Петух кукарекает, а курица?</a:t>
            </a:r>
          </a:p>
          <a:p>
            <a:pPr lvl="0"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Лягушка квакает, а лошадь?</a:t>
            </a:r>
          </a:p>
          <a:p>
            <a:pPr lvl="0"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коровы телёнок, а у овцы?</a:t>
            </a:r>
          </a:p>
          <a:p>
            <a:pPr lvl="0"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медвежонка мама медведица, </a:t>
            </a:r>
          </a:p>
          <a:p>
            <a:pPr lvl="0"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 у бельчонка?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НООС\Desktop\252422594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77072"/>
            <a:ext cx="3203848" cy="2780928"/>
          </a:xfrm>
          <a:prstGeom prst="rect">
            <a:avLst/>
          </a:prstGeom>
          <a:noFill/>
        </p:spPr>
      </p:pic>
      <p:pic>
        <p:nvPicPr>
          <p:cNvPr id="6" name="Picture 2" descr="C:\Users\НООС\Desktop\hello_html_69c6b0b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5" y="3861049"/>
            <a:ext cx="5436096" cy="2996952"/>
          </a:xfrm>
          <a:prstGeom prst="rect">
            <a:avLst/>
          </a:prstGeom>
          <a:noFill/>
        </p:spPr>
      </p:pic>
      <p:pic>
        <p:nvPicPr>
          <p:cNvPr id="10242" name="Picture 2" descr="C:\Users\НООС\Desktop\mjach_28-32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2132856"/>
            <a:ext cx="1142857" cy="1047619"/>
          </a:xfrm>
          <a:prstGeom prst="rect">
            <a:avLst/>
          </a:prstGeom>
          <a:noFill/>
        </p:spPr>
      </p:pic>
      <p:pic>
        <p:nvPicPr>
          <p:cNvPr id="10243" name="Picture 3" descr="C:\Users\НООС\Desktop\malyshi_krepyshi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2120" y="5667524"/>
            <a:ext cx="1190476" cy="1190476"/>
          </a:xfrm>
          <a:prstGeom prst="rect">
            <a:avLst/>
          </a:prstGeom>
          <a:noFill/>
        </p:spPr>
      </p:pic>
      <p:pic>
        <p:nvPicPr>
          <p:cNvPr id="7" name="Picture 5" descr="C:\Users\НООС\Desktop\agusha-03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44208" y="4221088"/>
            <a:ext cx="1257300" cy="1276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835696" y="983835"/>
            <a:ext cx="5688632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Игра «Кто может совершать эти действия?»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активизация глагольного словаря детей, развитие воображения, памяти, ловкости.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Ход игры: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Взрослый, бросая мяч ребёнку, называет глагол, а ребёнок, возвращая мяч, называет существительное, подходящее к названному глаголу.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Идёт - человек, животное, поезд, пароход, дождь…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Бежит - ручей, время, животное, человек, дорога…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Летит - птица, бабочка, стрекоза, муха, жук, самолёт…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Плывёт - рыба, кит, дельфин, лодка, корабль, человек…</a:t>
            </a:r>
          </a:p>
        </p:txBody>
      </p:sp>
      <p:pic>
        <p:nvPicPr>
          <p:cNvPr id="5" name="Picture 2" descr="C:\Users\НООС\Desktop\hello_html_69c6b0b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9" y="4365105"/>
            <a:ext cx="4499991" cy="2492895"/>
          </a:xfrm>
          <a:prstGeom prst="rect">
            <a:avLst/>
          </a:prstGeom>
          <a:noFill/>
        </p:spPr>
      </p:pic>
      <p:pic>
        <p:nvPicPr>
          <p:cNvPr id="6" name="Picture 2" descr="C:\Users\НООС\Desktop\mah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096095"/>
            <a:ext cx="1866667" cy="2761905"/>
          </a:xfrm>
          <a:prstGeom prst="rect">
            <a:avLst/>
          </a:prstGeom>
          <a:noFill/>
        </p:spPr>
      </p:pic>
      <p:pic>
        <p:nvPicPr>
          <p:cNvPr id="11266" name="Picture 2" descr="C:\Users\НООС\Desktop\mjach_28-32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23728" y="5661248"/>
            <a:ext cx="1142857" cy="1047619"/>
          </a:xfrm>
          <a:prstGeom prst="rect">
            <a:avLst/>
          </a:prstGeom>
          <a:noFill/>
        </p:spPr>
      </p:pic>
      <p:pic>
        <p:nvPicPr>
          <p:cNvPr id="11267" name="Picture 3" descr="C:\Users\НООС\Desktop\malyshi_krepyshi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5517232"/>
            <a:ext cx="1190476" cy="1190476"/>
          </a:xfrm>
          <a:prstGeom prst="rect">
            <a:avLst/>
          </a:prstGeom>
          <a:noFill/>
        </p:spPr>
      </p:pic>
      <p:pic>
        <p:nvPicPr>
          <p:cNvPr id="11268" name="Picture 4" descr="C:\Users\НООС\Desktop\original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92280" y="4509120"/>
            <a:ext cx="952381" cy="952381"/>
          </a:xfrm>
          <a:prstGeom prst="rect">
            <a:avLst/>
          </a:prstGeom>
          <a:noFill/>
        </p:spPr>
      </p:pic>
      <p:pic>
        <p:nvPicPr>
          <p:cNvPr id="8" name="Picture 5" descr="C:\Users\НООС\Desktop\agusha-03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19872" y="4725144"/>
            <a:ext cx="1257300" cy="1276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619672" y="756637"/>
            <a:ext cx="6768752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Игра «Горячий – холодный» 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закрепление в словаре ребёнка противоположных признаков предметов или слов – антонимов.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Ход игры: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Взрослый, бросая мяч ребёнка, произносит одно прилагательное, а ребёнок, возвращая мяч, называет другое – с противоположным значением.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Горячий – холодный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Хороший – плохой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Умный – глупый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Весёлый – грустный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Острый – тупой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Гладкий – шероховатый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Лёгкий – тяжёлый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Глубокий –  мелкий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Светлый – тёмный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Добрый – злой</a:t>
            </a:r>
          </a:p>
        </p:txBody>
      </p:sp>
      <p:pic>
        <p:nvPicPr>
          <p:cNvPr id="5" name="Picture 2" descr="C:\Users\НООС\Desktop\252422594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77072"/>
            <a:ext cx="3203848" cy="2780928"/>
          </a:xfrm>
          <a:prstGeom prst="rect">
            <a:avLst/>
          </a:prstGeom>
          <a:noFill/>
        </p:spPr>
      </p:pic>
      <p:pic>
        <p:nvPicPr>
          <p:cNvPr id="6" name="Picture 2" descr="C:\Users\НООС\Desktop\hello_html_69c6b0b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3861048"/>
            <a:ext cx="5436096" cy="2996952"/>
          </a:xfrm>
          <a:prstGeom prst="rect">
            <a:avLst/>
          </a:prstGeom>
          <a:noFill/>
        </p:spPr>
      </p:pic>
      <p:pic>
        <p:nvPicPr>
          <p:cNvPr id="12290" name="Picture 2" descr="C:\Users\НООС\Desktop\mjach_28-32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4208" y="4149080"/>
            <a:ext cx="1142857" cy="1047619"/>
          </a:xfrm>
          <a:prstGeom prst="rect">
            <a:avLst/>
          </a:prstGeom>
          <a:noFill/>
        </p:spPr>
      </p:pic>
      <p:pic>
        <p:nvPicPr>
          <p:cNvPr id="12291" name="Picture 3" descr="C:\Users\НООС\Desktop\malyshi_krepyshi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80112" y="5667524"/>
            <a:ext cx="1190476" cy="1190476"/>
          </a:xfrm>
          <a:prstGeom prst="rect">
            <a:avLst/>
          </a:prstGeom>
          <a:noFill/>
        </p:spPr>
      </p:pic>
      <p:pic>
        <p:nvPicPr>
          <p:cNvPr id="12292" name="Picture 4" descr="C:\Users\НООС\Desktop\original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6016" y="4869160"/>
            <a:ext cx="952381" cy="9523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835696" y="731944"/>
            <a:ext cx="568863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Игра «Из чего сделано?»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закрепление в речи детей употребления относительных прилагательных и способов их образования.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Ход игры: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Взрослый, бросая мяч ребёнку, говорит: «Сапоги из кожи», а ребёнок, возвращая мяч, отвечает: «Кожаные».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Рукавички из меха – меховые.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Таз из меди – медный.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Ваза из хрусталя – хрустальная.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Носки из шерсти – шерстяные и т. д.</a:t>
            </a:r>
          </a:p>
        </p:txBody>
      </p:sp>
      <p:pic>
        <p:nvPicPr>
          <p:cNvPr id="5" name="Picture 2" descr="C:\Users\НООС\Desktop\hello_html_69c6b0b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9" y="4365105"/>
            <a:ext cx="4499991" cy="2492895"/>
          </a:xfrm>
          <a:prstGeom prst="rect">
            <a:avLst/>
          </a:prstGeom>
          <a:noFill/>
        </p:spPr>
      </p:pic>
      <p:pic>
        <p:nvPicPr>
          <p:cNvPr id="6" name="Picture 2" descr="C:\Users\НООС\Desktop\mah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096095"/>
            <a:ext cx="1866667" cy="2761905"/>
          </a:xfrm>
          <a:prstGeom prst="rect">
            <a:avLst/>
          </a:prstGeom>
          <a:noFill/>
        </p:spPr>
      </p:pic>
      <p:pic>
        <p:nvPicPr>
          <p:cNvPr id="13314" name="Picture 2" descr="C:\Users\НООС\Desktop\mjach_28-32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5661248"/>
            <a:ext cx="1142857" cy="1047619"/>
          </a:xfrm>
          <a:prstGeom prst="rect">
            <a:avLst/>
          </a:prstGeom>
          <a:noFill/>
        </p:spPr>
      </p:pic>
      <p:pic>
        <p:nvPicPr>
          <p:cNvPr id="13315" name="Picture 3" descr="C:\Users\НООС\Desktop\malyshi_krepyshi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5667524"/>
            <a:ext cx="1190476" cy="1190476"/>
          </a:xfrm>
          <a:prstGeom prst="rect">
            <a:avLst/>
          </a:prstGeom>
          <a:noFill/>
        </p:spPr>
      </p:pic>
      <p:pic>
        <p:nvPicPr>
          <p:cNvPr id="13316" name="Picture 4" descr="C:\Users\НООС\Desktop\original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92280" y="4509120"/>
            <a:ext cx="952381" cy="952381"/>
          </a:xfrm>
          <a:prstGeom prst="rect">
            <a:avLst/>
          </a:prstGeom>
          <a:noFill/>
        </p:spPr>
      </p:pic>
      <p:pic>
        <p:nvPicPr>
          <p:cNvPr id="8" name="Picture 5" descr="C:\Users\НООС\Desktop\agusha-03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19872" y="4293096"/>
            <a:ext cx="1257300" cy="1276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619672" y="756639"/>
            <a:ext cx="6768752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Игра «Лови да бросай – цвета называй»</a:t>
            </a:r>
          </a:p>
          <a:p>
            <a:pPr algn="ctr"/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подбор существительных к прилагательному, обозначающему цвет. Закрепление названий основных цветов, развитие воображения у детей.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Ход игры: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Взрослый, бросая мяч ребёнку, называет прилагательное,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обозначающее цвет,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 ребёнок, возвращая мяч, называет существительное,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подходящее к данному прилагательному.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Красный – мак, огонь, флаг.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Оранжевый – апельсин, морковь, заря.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Жёлтый  – цыплёнок, солнце, репа.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Зелёный – огурец, трава, лес.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Голубой – небо, лёд, незабудки.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Синий –  колокольчик, море, небо.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Фиолетовый – слива, сирень, сумерки.</a:t>
            </a:r>
          </a:p>
        </p:txBody>
      </p:sp>
      <p:pic>
        <p:nvPicPr>
          <p:cNvPr id="5" name="Picture 2" descr="C:\Users\НООС\Desktop\252422594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77072"/>
            <a:ext cx="3203848" cy="2780928"/>
          </a:xfrm>
          <a:prstGeom prst="rect">
            <a:avLst/>
          </a:prstGeom>
          <a:noFill/>
        </p:spPr>
      </p:pic>
      <p:pic>
        <p:nvPicPr>
          <p:cNvPr id="6" name="Picture 2" descr="C:\Users\НООС\Desktop\hello_html_69c6b0b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3861048"/>
            <a:ext cx="5436096" cy="2996952"/>
          </a:xfrm>
          <a:prstGeom prst="rect">
            <a:avLst/>
          </a:prstGeom>
          <a:noFill/>
        </p:spPr>
      </p:pic>
      <p:pic>
        <p:nvPicPr>
          <p:cNvPr id="14338" name="Picture 2" descr="C:\Users\НООС\Desktop\mjach_28-32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04664"/>
            <a:ext cx="1142857" cy="1047619"/>
          </a:xfrm>
          <a:prstGeom prst="rect">
            <a:avLst/>
          </a:prstGeom>
          <a:noFill/>
        </p:spPr>
      </p:pic>
      <p:pic>
        <p:nvPicPr>
          <p:cNvPr id="14339" name="Picture 3" descr="C:\Users\НООС\Desktop\malyshi_krepyshi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24128" y="5229200"/>
            <a:ext cx="1190476" cy="1190476"/>
          </a:xfrm>
          <a:prstGeom prst="rect">
            <a:avLst/>
          </a:prstGeom>
          <a:noFill/>
        </p:spPr>
      </p:pic>
      <p:pic>
        <p:nvPicPr>
          <p:cNvPr id="14340" name="Picture 4" descr="C:\Users\НООС\Desktop\original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48264" y="4293096"/>
            <a:ext cx="952381" cy="9523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835696" y="614505"/>
            <a:ext cx="5688632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Игра «Чья голова?»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расширение словаря детей за счёт употребления притяжательных прилагательных.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Ход игры: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Взрослый, бросая мяч ребёнку, говорит: «У вороны голова…», а ребёнок, бросая мяч обратно, заканчивает: «…воронья».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Например: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рыси голова – рысья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рыбы – рыбья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кошки – кошачья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сороки – сорочья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лошади – лошадиная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орла – орлиная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верблюда – верблюжья и т. д.</a:t>
            </a:r>
          </a:p>
        </p:txBody>
      </p:sp>
      <p:pic>
        <p:nvPicPr>
          <p:cNvPr id="5" name="Picture 2" descr="C:\Users\НООС\Desktop\hello_html_69c6b0b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9" y="4365105"/>
            <a:ext cx="4499991" cy="2492895"/>
          </a:xfrm>
          <a:prstGeom prst="rect">
            <a:avLst/>
          </a:prstGeom>
          <a:noFill/>
        </p:spPr>
      </p:pic>
      <p:pic>
        <p:nvPicPr>
          <p:cNvPr id="6" name="Picture 2" descr="C:\Users\НООС\Desktop\mah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096095"/>
            <a:ext cx="1866667" cy="2761905"/>
          </a:xfrm>
          <a:prstGeom prst="rect">
            <a:avLst/>
          </a:prstGeom>
          <a:noFill/>
        </p:spPr>
      </p:pic>
      <p:pic>
        <p:nvPicPr>
          <p:cNvPr id="15362" name="Picture 2" descr="C:\Users\НООС\Desktop\mjach_28-32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7704" y="3068960"/>
            <a:ext cx="1142857" cy="1047619"/>
          </a:xfrm>
          <a:prstGeom prst="rect">
            <a:avLst/>
          </a:prstGeom>
          <a:noFill/>
        </p:spPr>
      </p:pic>
      <p:pic>
        <p:nvPicPr>
          <p:cNvPr id="15363" name="Picture 3" descr="C:\Users\НООС\Desktop\malyshi_krepyshi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5157192"/>
            <a:ext cx="1190476" cy="1190476"/>
          </a:xfrm>
          <a:prstGeom prst="rect">
            <a:avLst/>
          </a:prstGeom>
          <a:noFill/>
        </p:spPr>
      </p:pic>
      <p:pic>
        <p:nvPicPr>
          <p:cNvPr id="15364" name="Picture 4" descr="C:\Users\НООС\Desktop\original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80312" y="3501008"/>
            <a:ext cx="952381" cy="952381"/>
          </a:xfrm>
          <a:prstGeom prst="rect">
            <a:avLst/>
          </a:prstGeom>
          <a:noFill/>
        </p:spPr>
      </p:pic>
      <p:pic>
        <p:nvPicPr>
          <p:cNvPr id="8" name="Picture 5" descr="C:\Users\НООС\Desktop\agusha-03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99792" y="5581650"/>
            <a:ext cx="1257300" cy="1276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619672" y="1083547"/>
            <a:ext cx="6768752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Игра «Четвёртый лишний»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закрепление умения детей выделять общий признак в словах, развивать способность к обобщению.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Ход игры: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Взрослый, бросая мяч ребёнку, называет четыре слова и просит определить, какое слово лишнее.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Например: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голубой, красный, зелёный, спелый.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Кабачок, огурец, тыква, лимон.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Пасмурно, ненастно, хмуро, ясно.</a:t>
            </a:r>
          </a:p>
        </p:txBody>
      </p:sp>
      <p:pic>
        <p:nvPicPr>
          <p:cNvPr id="5" name="Picture 2" descr="C:\Users\НООС\Desktop\252422594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77072"/>
            <a:ext cx="3203848" cy="2780928"/>
          </a:xfrm>
          <a:prstGeom prst="rect">
            <a:avLst/>
          </a:prstGeom>
          <a:noFill/>
        </p:spPr>
      </p:pic>
      <p:pic>
        <p:nvPicPr>
          <p:cNvPr id="6" name="Picture 2" descr="C:\Users\НООС\Desktop\hello_html_69c6b0b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3861048"/>
            <a:ext cx="5436096" cy="2996952"/>
          </a:xfrm>
          <a:prstGeom prst="rect">
            <a:avLst/>
          </a:prstGeom>
          <a:noFill/>
        </p:spPr>
      </p:pic>
      <p:pic>
        <p:nvPicPr>
          <p:cNvPr id="16386" name="Picture 2" descr="C:\Users\НООС\Desktop\mjach_28-32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4208" y="4149080"/>
            <a:ext cx="1142857" cy="1047619"/>
          </a:xfrm>
          <a:prstGeom prst="rect">
            <a:avLst/>
          </a:prstGeom>
          <a:noFill/>
        </p:spPr>
      </p:pic>
      <p:pic>
        <p:nvPicPr>
          <p:cNvPr id="16387" name="Picture 3" descr="C:\Users\НООС\Desktop\malyshi_krepyshi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2120" y="5667524"/>
            <a:ext cx="1190476" cy="1190476"/>
          </a:xfrm>
          <a:prstGeom prst="rect">
            <a:avLst/>
          </a:prstGeom>
          <a:noFill/>
        </p:spPr>
      </p:pic>
      <p:pic>
        <p:nvPicPr>
          <p:cNvPr id="16388" name="Picture 4" descr="C:\Users\НООС\Desktop\original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40352" y="332656"/>
            <a:ext cx="952381" cy="9523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835696" y="491394"/>
            <a:ext cx="568863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Игра «Что бывает круглым?»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расширение словаря детей за счёт прилагательных, развитие воображения, памяти, ловкости.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Ход игры: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Воспитатель, бросая мяч детям, задаёт вопрос, ребёнок, поймавший мяч, должен на него ответить и вернуть мяч обратно.</a:t>
            </a:r>
          </a:p>
          <a:p>
            <a:pPr lvl="0"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 бывает круглым? (мяч, шар, колесо, солнце, луна, вишня, яблоко…)</a:t>
            </a:r>
          </a:p>
          <a:p>
            <a:pPr lvl="0"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 бывает длинным? (дорога, река, верёвка, лента, шнур, нитка…)</a:t>
            </a:r>
          </a:p>
          <a:p>
            <a:pPr lvl="0"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 бывает высоким? (гора, дерево, скала, человек, столб, дом, шкаф…)</a:t>
            </a:r>
          </a:p>
          <a:p>
            <a:pPr lvl="0"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 бывает колючим? (ёж, роза, кактус, иголки, ёлка, проволока…)</a:t>
            </a:r>
          </a:p>
        </p:txBody>
      </p:sp>
      <p:pic>
        <p:nvPicPr>
          <p:cNvPr id="5" name="Picture 2" descr="C:\Users\НООС\Desktop\hello_html_69c6b0b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9" y="4365105"/>
            <a:ext cx="4499991" cy="2492895"/>
          </a:xfrm>
          <a:prstGeom prst="rect">
            <a:avLst/>
          </a:prstGeom>
          <a:noFill/>
        </p:spPr>
      </p:pic>
      <p:pic>
        <p:nvPicPr>
          <p:cNvPr id="6" name="Picture 2" descr="C:\Users\НООС\Desktop\mah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096095"/>
            <a:ext cx="1866667" cy="2761905"/>
          </a:xfrm>
          <a:prstGeom prst="rect">
            <a:avLst/>
          </a:prstGeom>
          <a:noFill/>
        </p:spPr>
      </p:pic>
      <p:pic>
        <p:nvPicPr>
          <p:cNvPr id="17410" name="Picture 2" descr="C:\Users\НООС\Desktop\mjach_28-32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9712" y="5733256"/>
            <a:ext cx="1142857" cy="1047619"/>
          </a:xfrm>
          <a:prstGeom prst="rect">
            <a:avLst/>
          </a:prstGeom>
          <a:noFill/>
        </p:spPr>
      </p:pic>
      <p:pic>
        <p:nvPicPr>
          <p:cNvPr id="17411" name="Picture 3" descr="C:\Users\НООС\Desktop\malyshi_krepyshi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5667524"/>
            <a:ext cx="1190476" cy="1190476"/>
          </a:xfrm>
          <a:prstGeom prst="rect">
            <a:avLst/>
          </a:prstGeom>
          <a:noFill/>
        </p:spPr>
      </p:pic>
      <p:pic>
        <p:nvPicPr>
          <p:cNvPr id="17412" name="Picture 4" descr="C:\Users\НООС\Desktop\original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47864" y="5905619"/>
            <a:ext cx="952381" cy="9523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619672" y="439075"/>
            <a:ext cx="6768752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Игра «Один – много»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закрепление в речи детей различных типов окончаний имён существительных.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Ход игры: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Взрослый бросает мяч детям, называя имена существительные в единственном числе. Дети бросают мяч обратно, называя существительные во множественном числе.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Стол – столы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Стул – стулья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Гора – горы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Лист – листья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Дом – дома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Носок – носки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Глаз – глаза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Кусок – куски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День – дни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Прыжок – прыжки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Сон – сны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Гусёнок – гусята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Лоб – лбы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Тигрёнок – тигрята </a:t>
            </a:r>
          </a:p>
          <a:p>
            <a:endParaRPr lang="ru-RU" sz="1600" dirty="0" smtClean="0"/>
          </a:p>
          <a:p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НООС\Desktop\252422594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77072"/>
            <a:ext cx="3203848" cy="2780928"/>
          </a:xfrm>
          <a:prstGeom prst="rect">
            <a:avLst/>
          </a:prstGeom>
          <a:noFill/>
        </p:spPr>
      </p:pic>
      <p:pic>
        <p:nvPicPr>
          <p:cNvPr id="6" name="Picture 2" descr="C:\Users\НООС\Desktop\hello_html_69c6b0b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3861048"/>
            <a:ext cx="5436096" cy="2996952"/>
          </a:xfrm>
          <a:prstGeom prst="rect">
            <a:avLst/>
          </a:prstGeom>
          <a:noFill/>
        </p:spPr>
      </p:pic>
      <p:pic>
        <p:nvPicPr>
          <p:cNvPr id="18434" name="Picture 2" descr="C:\Users\НООС\Desktop\mjach_28-32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4437112"/>
            <a:ext cx="1142857" cy="1047619"/>
          </a:xfrm>
          <a:prstGeom prst="rect">
            <a:avLst/>
          </a:prstGeom>
          <a:noFill/>
        </p:spPr>
      </p:pic>
      <p:pic>
        <p:nvPicPr>
          <p:cNvPr id="18435" name="Picture 3" descr="C:\Users\НООС\Desktop\malyshi_krepyshi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80112" y="5667524"/>
            <a:ext cx="1190476" cy="1190476"/>
          </a:xfrm>
          <a:prstGeom prst="rect">
            <a:avLst/>
          </a:prstGeom>
          <a:noFill/>
        </p:spPr>
      </p:pic>
      <p:pic>
        <p:nvPicPr>
          <p:cNvPr id="18436" name="Picture 4" descr="C:\Users\НООС\Desktop\original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36296" y="3356992"/>
            <a:ext cx="952381" cy="9523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899592" y="-160566"/>
            <a:ext cx="7416824" cy="6678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Игра «Весёлый счёт»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закрепление в речи детей согласования существительных с числительными.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Ход игры: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Взрослый бросает мяч ребёнку и произносит сочетание существительного с числительным «один», а ребёнок, возвращая мяч, в ответ называет это же существительное, но в сочетании с числительным «пять», «шесть», «семь», «восемь».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Один стол – пять столов,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Один слон – пять слонов,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Один журавль – пять журавлей,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Один лебедь – пять лебедей,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Одна гайка – пять гаек,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Одна шишка – пять шишек,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Один гусёнок – пять гусят,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Один цыплёнок – пять цыплят,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Один заяц – пять зайцев,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Одна шапка – пять шапок,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Одна банка – пять банок,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Одна пуговица – пять пуговиц,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Одна мыльница – пять мыльниц,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Одна шляпа – пять шляп,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Одна книга – пять книг,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Одна конфета – пять конфет. </a:t>
            </a:r>
          </a:p>
          <a:p>
            <a:endParaRPr lang="ru-RU" sz="2000" dirty="0" smtClean="0"/>
          </a:p>
          <a:p>
            <a:endParaRPr lang="ru-RU" sz="2000" dirty="0" smtClean="0"/>
          </a:p>
        </p:txBody>
      </p:sp>
      <p:pic>
        <p:nvPicPr>
          <p:cNvPr id="5" name="Picture 2" descr="C:\Users\НООС\Desktop\hello_html_69c6b0b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9" y="4365105"/>
            <a:ext cx="4499991" cy="2492895"/>
          </a:xfrm>
          <a:prstGeom prst="rect">
            <a:avLst/>
          </a:prstGeom>
          <a:noFill/>
        </p:spPr>
      </p:pic>
      <p:pic>
        <p:nvPicPr>
          <p:cNvPr id="6" name="Picture 2" descr="C:\Users\НООС\Desktop\mah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096095"/>
            <a:ext cx="1866667" cy="2761905"/>
          </a:xfrm>
          <a:prstGeom prst="rect">
            <a:avLst/>
          </a:prstGeom>
          <a:noFill/>
        </p:spPr>
      </p:pic>
      <p:pic>
        <p:nvPicPr>
          <p:cNvPr id="19458" name="Picture 2" descr="C:\Users\НООС\Desktop\mjach_28-32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720" y="5810381"/>
            <a:ext cx="1142857" cy="1047619"/>
          </a:xfrm>
          <a:prstGeom prst="rect">
            <a:avLst/>
          </a:prstGeom>
          <a:noFill/>
        </p:spPr>
      </p:pic>
      <p:pic>
        <p:nvPicPr>
          <p:cNvPr id="19459" name="Picture 3" descr="C:\Users\НООС\Desktop\malyshi_krepyshi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0192" y="4941168"/>
            <a:ext cx="1190476" cy="1190476"/>
          </a:xfrm>
          <a:prstGeom prst="rect">
            <a:avLst/>
          </a:prstGeom>
          <a:noFill/>
        </p:spPr>
      </p:pic>
      <p:pic>
        <p:nvPicPr>
          <p:cNvPr id="19460" name="Picture 4" descr="C:\Users\НООС\Desktop\original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36296" y="3573016"/>
            <a:ext cx="952381" cy="952381"/>
          </a:xfrm>
          <a:prstGeom prst="rect">
            <a:avLst/>
          </a:prstGeom>
          <a:noFill/>
        </p:spPr>
      </p:pic>
      <p:pic>
        <p:nvPicPr>
          <p:cNvPr id="8" name="Picture 5" descr="C:\Users\НООС\Desktop\agusha-03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92280" y="3501008"/>
            <a:ext cx="1257300" cy="1276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НООС\Desktop\252422594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77072"/>
            <a:ext cx="3295328" cy="2780928"/>
          </a:xfrm>
          <a:prstGeom prst="rect">
            <a:avLst/>
          </a:prstGeom>
          <a:noFill/>
        </p:spPr>
      </p:pic>
      <p:pic>
        <p:nvPicPr>
          <p:cNvPr id="8" name="Picture 2" descr="C:\Users\НООС\Desktop\hello_html_69c6b0b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9" y="4365105"/>
            <a:ext cx="4499991" cy="2492895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344583"/>
            <a:ext cx="9144000" cy="5770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Игра «Кто кем был?»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Цель: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развитие мышления, расширение словаря, закрепление падежных окончаний.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 игры: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Взрослый, бросая мяч кому-либо из детей, называет предмет или животное, а ребёнок, возвращая мяч, отвечает на вопрос, кем (чем) был раньше названный объект: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Цыплёнок - яйцом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Хлеб - мукой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Лошадь - жеребёнком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Шкаф - доской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Корова - телёнком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Велосипед - железом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Дуб - жёлудем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Рубашка - тканью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Рыба - икринкой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Ботинки - кожей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Яблоня - семечком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Дом - кирпичом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Лягушка - головастиком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Сильный - слабым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Бабочка - гусеницей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Взрослый - ребёнком и т. д.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НООС\Desktop\mjach_28-32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272" y="3645024"/>
            <a:ext cx="1142857" cy="1047619"/>
          </a:xfrm>
          <a:prstGeom prst="rect">
            <a:avLst/>
          </a:prstGeom>
          <a:noFill/>
        </p:spPr>
      </p:pic>
      <p:pic>
        <p:nvPicPr>
          <p:cNvPr id="3075" name="Picture 3" descr="C:\Users\НООС\Desktop\malyshi_krepyshi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8184" y="4941168"/>
            <a:ext cx="1190476" cy="1190476"/>
          </a:xfrm>
          <a:prstGeom prst="rect">
            <a:avLst/>
          </a:prstGeom>
          <a:noFill/>
        </p:spPr>
      </p:pic>
      <p:pic>
        <p:nvPicPr>
          <p:cNvPr id="9" name="Picture 5" descr="C:\Users\НООС\Desktop\agusha-03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08304" y="2132856"/>
            <a:ext cx="1257300" cy="1276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115616" y="422612"/>
            <a:ext cx="7272808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Игра «Хорошо – плохо»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знакомство детей с противоречиями окружающего мира, развитие связной речи, воображения.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Ход игры: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Воспитатель задаёт тему обсуждения. Дети, передавая мяч по кругу, рассказывают, что, на их взгляд, хорошо или плохо в погодных явлениях.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Взрослый: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Дождь.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Дети: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Дождь – это хорошо: смывает пыль с домов и  деревьев, полезен для земли и будущего урожая, но плохо – намочит нас, бывает холодным.</a:t>
            </a:r>
          </a:p>
          <a:p>
            <a:pPr algn="ctr"/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Взрослый: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Город.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Дети: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Хорошо, что я живу в городе: можно ездить в метро, на автобусе, много хороших магазинов, плохо – не увидишь живой коровы, петуха, душно, пыльно.</a:t>
            </a:r>
          </a:p>
          <a:p>
            <a:r>
              <a:rPr lang="ru-RU" sz="2000" dirty="0" smtClean="0"/>
              <a:t> </a:t>
            </a:r>
          </a:p>
        </p:txBody>
      </p:sp>
      <p:pic>
        <p:nvPicPr>
          <p:cNvPr id="5" name="Picture 2" descr="C:\Users\НООС\Desktop\252422594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77072"/>
            <a:ext cx="3203848" cy="2780928"/>
          </a:xfrm>
          <a:prstGeom prst="rect">
            <a:avLst/>
          </a:prstGeom>
          <a:noFill/>
        </p:spPr>
      </p:pic>
      <p:pic>
        <p:nvPicPr>
          <p:cNvPr id="6" name="Picture 2" descr="C:\Users\НООС\Desktop\hello_html_69c6b0b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3861048"/>
            <a:ext cx="5436096" cy="2996952"/>
          </a:xfrm>
          <a:prstGeom prst="rect">
            <a:avLst/>
          </a:prstGeom>
          <a:noFill/>
        </p:spPr>
      </p:pic>
      <p:pic>
        <p:nvPicPr>
          <p:cNvPr id="20482" name="Picture 2" descr="C:\Users\НООС\Desktop\mjach_28-32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4365104"/>
            <a:ext cx="1142857" cy="1047619"/>
          </a:xfrm>
          <a:prstGeom prst="rect">
            <a:avLst/>
          </a:prstGeom>
          <a:noFill/>
        </p:spPr>
      </p:pic>
      <p:pic>
        <p:nvPicPr>
          <p:cNvPr id="20483" name="Picture 3" descr="C:\Users\НООС\Desktop\origina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4869160"/>
            <a:ext cx="952381" cy="952381"/>
          </a:xfrm>
          <a:prstGeom prst="rect">
            <a:avLst/>
          </a:prstGeom>
          <a:noFill/>
        </p:spPr>
      </p:pic>
      <p:pic>
        <p:nvPicPr>
          <p:cNvPr id="7" name="Picture 3" descr="C:\Users\НООС\Desktop\malyshi_krepyshi5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52120" y="5517232"/>
            <a:ext cx="1190476" cy="11904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899592" y="617444"/>
            <a:ext cx="7416824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Игра «Огромный»</a:t>
            </a:r>
          </a:p>
          <a:p>
            <a:pPr algn="ctr"/>
            <a:r>
              <a:rPr lang="ru-RU" sz="1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Ловко мячик маленький лови,</a:t>
            </a:r>
          </a:p>
          <a:p>
            <a:pPr algn="ctr"/>
            <a:r>
              <a:rPr lang="ru-RU" sz="1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 в большое слово преврати.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Ход игры: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Ребенку необходимо назвать слово, которое бы соответствовало увеличению названного предмета. Например, воспитатель называет первое слово: «Мяч». Ребенок, возвращая мяч, говорит «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Мячище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algn="ctr"/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Дом – домище,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Нос – носище,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Лоб – лбище,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Глаз – глазище,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Рот – ротище,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Кот – котище.</a:t>
            </a:r>
          </a:p>
        </p:txBody>
      </p:sp>
      <p:pic>
        <p:nvPicPr>
          <p:cNvPr id="5" name="Picture 2" descr="C:\Users\НООС\Desktop\hello_html_69c6b0b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9" y="4365105"/>
            <a:ext cx="4499991" cy="2492895"/>
          </a:xfrm>
          <a:prstGeom prst="rect">
            <a:avLst/>
          </a:prstGeom>
          <a:noFill/>
        </p:spPr>
      </p:pic>
      <p:pic>
        <p:nvPicPr>
          <p:cNvPr id="6" name="Picture 2" descr="C:\Users\НООС\Desktop\mah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096095"/>
            <a:ext cx="1866667" cy="2761905"/>
          </a:xfrm>
          <a:prstGeom prst="rect">
            <a:avLst/>
          </a:prstGeom>
          <a:noFill/>
        </p:spPr>
      </p:pic>
      <p:pic>
        <p:nvPicPr>
          <p:cNvPr id="21506" name="Picture 2" descr="C:\Users\НООС\Desktop\mjach_28-32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8344" y="2852936"/>
            <a:ext cx="1142857" cy="1047619"/>
          </a:xfrm>
          <a:prstGeom prst="rect">
            <a:avLst/>
          </a:prstGeom>
          <a:noFill/>
        </p:spPr>
      </p:pic>
      <p:pic>
        <p:nvPicPr>
          <p:cNvPr id="21508" name="Picture 4" descr="C:\Users\НООС\Desktop\malyshi_krepyshi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67744" y="5517232"/>
            <a:ext cx="1190476" cy="1190476"/>
          </a:xfrm>
          <a:prstGeom prst="rect">
            <a:avLst/>
          </a:prstGeom>
          <a:noFill/>
        </p:spPr>
      </p:pic>
      <p:pic>
        <p:nvPicPr>
          <p:cNvPr id="21509" name="Picture 5" descr="C:\Users\НООС\Desktop\original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92280" y="4581128"/>
            <a:ext cx="952381" cy="952381"/>
          </a:xfrm>
          <a:prstGeom prst="rect">
            <a:avLst/>
          </a:prstGeom>
          <a:noFill/>
        </p:spPr>
      </p:pic>
      <p:pic>
        <p:nvPicPr>
          <p:cNvPr id="9" name="Picture 5" descr="C:\Users\НООС\Desktop\agusha-03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56176" y="5581650"/>
            <a:ext cx="1257300" cy="1276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3688" y="692696"/>
            <a:ext cx="59766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Игра «Поймай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слог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1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развитие слухового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внимания.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Ход игры: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Дети встают в круг, ведущий в середине круга. Ведущий бросает одному из детей мяч, произнося какой-нибудь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слог, а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ребенок «превращает» слог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слово и возвращает мяч ведущему.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папа, 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мама, 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ку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кукла, 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арбуз и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т. д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4" name="Picture 2" descr="C:\Users\НООС\Desktop\hello_html_69c6b0b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9" y="4365105"/>
            <a:ext cx="4499991" cy="2492895"/>
          </a:xfrm>
          <a:prstGeom prst="rect">
            <a:avLst/>
          </a:prstGeom>
          <a:noFill/>
        </p:spPr>
      </p:pic>
      <p:pic>
        <p:nvPicPr>
          <p:cNvPr id="8" name="Picture 2" descr="C:\Users\НООС\Desktop\252422594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077072"/>
            <a:ext cx="3203848" cy="2780928"/>
          </a:xfrm>
          <a:prstGeom prst="rect">
            <a:avLst/>
          </a:prstGeom>
          <a:noFill/>
        </p:spPr>
      </p:pic>
      <p:pic>
        <p:nvPicPr>
          <p:cNvPr id="1027" name="Picture 3" descr="C:\Users\НООС\Desktop\origina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91619" y="1124744"/>
            <a:ext cx="952381" cy="952381"/>
          </a:xfrm>
          <a:prstGeom prst="rect">
            <a:avLst/>
          </a:prstGeom>
          <a:noFill/>
        </p:spPr>
      </p:pic>
      <p:pic>
        <p:nvPicPr>
          <p:cNvPr id="1028" name="Picture 4" descr="C:\Users\НООС\Desktop\malyshi_krepyshi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8184" y="4941168"/>
            <a:ext cx="1190476" cy="1190476"/>
          </a:xfrm>
          <a:prstGeom prst="rect">
            <a:avLst/>
          </a:prstGeom>
          <a:noFill/>
        </p:spPr>
      </p:pic>
      <p:pic>
        <p:nvPicPr>
          <p:cNvPr id="1029" name="Picture 5" descr="C:\Users\НООС\Desktop\agusha-03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92280" y="3501008"/>
            <a:ext cx="1257300" cy="1276350"/>
          </a:xfrm>
          <a:prstGeom prst="rect">
            <a:avLst/>
          </a:prstGeom>
          <a:noFill/>
        </p:spPr>
      </p:pic>
      <p:pic>
        <p:nvPicPr>
          <p:cNvPr id="1031" name="Picture 7" descr="C:\Users\НООС\Desktop\mjach_28-320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5536" y="332656"/>
            <a:ext cx="1142857" cy="104761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59045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-552760"/>
            <a:ext cx="9144000" cy="7078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Игра «Обобщающие понятия»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расширение словарного запаса за счёт употребления обобщающих слов, развитие внимания и памяти, умение соотносить родовые и видовые понятия</a:t>
            </a:r>
            <a:r>
              <a:rPr lang="ru-RU" sz="1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Ход игры: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Вариант 1.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Взрослый называет обобщающее понятие и бросает мяч поочерёдно каждому ребёнку. 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Ребёнок, возвращая мяч, должен назвать относящиеся к тому обобщающему понятию предметы.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Овощи - картофель, капуста, помидор, огурец, редиска.</a:t>
            </a:r>
            <a:b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Фрукты - яблоко, груша, лимон, апельсин, абрикос, слива.</a:t>
            </a:r>
            <a:b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Ягоды - малина, клубника, ежевика, арбуз, черника.</a:t>
            </a:r>
            <a:b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Деревья - берёза, ель, сосна, дуб, липа, тополь, орех.</a:t>
            </a:r>
            <a:b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Домашние животные - корова, лошадь, коза, овца, кролик, баран, кошка, собака.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Дикие животные - тигр, лев, волк, лиса, белка, заяц, медведь, лось.</a:t>
            </a:r>
            <a:b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Перелётные птицы - стриж, ласточка, грач, скворец, аист, цапля, журавль.</a:t>
            </a:r>
            <a:b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Зимующие птицы - голубь, ворона, сорока, воробей, дятел, сова.</a:t>
            </a:r>
            <a:b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Мебель - стул, стол, кресло, диван, шкаф, кровать, софа.</a:t>
            </a:r>
            <a:b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Посуда - тарелка, ложка, вилка, нож, чайник, чашка, блюдце.</a:t>
            </a:r>
            <a:b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Одежда - пальто, платье, свитер, юбка, брюки, майка, трусы.</a:t>
            </a:r>
            <a:b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Обувь - туфли, сапоги, ботинки, тапочки, босоножки.</a:t>
            </a:r>
            <a:b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Игрушки - кукла, машинка, мишка, пирамидка, юла, мяч.</a:t>
            </a:r>
            <a:b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Инструменты - пила, топор, дрель, рубанок, молоток, плоскогубцы.</a:t>
            </a:r>
            <a:b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Транспорт - трамвай, троллейбус, автобус, поезд, самолёт, пароход.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Вариант 2.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Взрослый называет видовые понятия, а дети обобщающие 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слова: 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огурец, помидор - овощи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НООС\Desktop\hello_html_69c6b0b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9" y="4365105"/>
            <a:ext cx="4499991" cy="2492895"/>
          </a:xfrm>
          <a:prstGeom prst="rect">
            <a:avLst/>
          </a:prstGeom>
          <a:noFill/>
        </p:spPr>
      </p:pic>
      <p:pic>
        <p:nvPicPr>
          <p:cNvPr id="1026" name="Picture 2" descr="C:\Users\НООС\Desktop\mah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096095"/>
            <a:ext cx="1866667" cy="2761905"/>
          </a:xfrm>
          <a:prstGeom prst="rect">
            <a:avLst/>
          </a:prstGeom>
          <a:noFill/>
        </p:spPr>
      </p:pic>
      <p:pic>
        <p:nvPicPr>
          <p:cNvPr id="22530" name="Picture 2" descr="C:\Users\НООС\Desktop\malyshi_krepyshi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5667524"/>
            <a:ext cx="1190476" cy="1190476"/>
          </a:xfrm>
          <a:prstGeom prst="rect">
            <a:avLst/>
          </a:prstGeom>
          <a:noFill/>
        </p:spPr>
      </p:pic>
      <p:pic>
        <p:nvPicPr>
          <p:cNvPr id="22531" name="Picture 3" descr="C:\Users\НООС\Desktop\origina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35696" y="5905619"/>
            <a:ext cx="952381" cy="9523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НООС\Desktop\252422594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77072"/>
            <a:ext cx="3295328" cy="2780928"/>
          </a:xfrm>
          <a:prstGeom prst="rect">
            <a:avLst/>
          </a:prstGeom>
          <a:noFill/>
        </p:spPr>
      </p:pic>
      <p:pic>
        <p:nvPicPr>
          <p:cNvPr id="8" name="Picture 2" descr="C:\Users\НООС\Desktop\hello_html_69c6b0b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9" y="4365105"/>
            <a:ext cx="4499991" cy="2492895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396985"/>
            <a:ext cx="9144000" cy="584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Игра «Кто как разговаривает?»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расширение словарного запаса, развитие быстроты реакции.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Ход игры: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Вариант 1.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Взрослый поочерёдно бросает мяч детям, называя животных.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Дети, возвращая мяч, должны ответить, как то или иное животное подаёт голос:</a:t>
            </a:r>
          </a:p>
          <a:p>
            <a:pPr lvl="0"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Корова мычит,</a:t>
            </a:r>
          </a:p>
          <a:p>
            <a:pPr lvl="0"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Тигр рычит,</a:t>
            </a:r>
          </a:p>
          <a:p>
            <a:pPr lvl="0"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Змея шипит,</a:t>
            </a:r>
          </a:p>
          <a:p>
            <a:pPr lvl="0"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Комар пищит,</a:t>
            </a:r>
          </a:p>
          <a:p>
            <a:pPr lvl="0"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Собака лает,</a:t>
            </a:r>
          </a:p>
          <a:p>
            <a:pPr lvl="0"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Волк воет,</a:t>
            </a:r>
          </a:p>
          <a:p>
            <a:pPr lvl="0"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Утка крякает,</a:t>
            </a:r>
          </a:p>
          <a:p>
            <a:pPr lvl="0"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Свинья хрюкает и т. д.</a:t>
            </a:r>
          </a:p>
          <a:p>
            <a:pPr algn="ctr"/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Вариант 2.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Взрослый бросает мяч и спрашивает: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«Кто рычит?»,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«А кто мычит?»,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«Кто лает?»,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«Кто кукует?» и т.д.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НООС\Desktop\mjach_28-32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7704" y="2780928"/>
            <a:ext cx="1142857" cy="1047619"/>
          </a:xfrm>
          <a:prstGeom prst="rect">
            <a:avLst/>
          </a:prstGeom>
          <a:noFill/>
        </p:spPr>
      </p:pic>
      <p:pic>
        <p:nvPicPr>
          <p:cNvPr id="4099" name="Picture 3" descr="C:\Users\НООС\Desktop\malyshi_krepyshi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5667524"/>
            <a:ext cx="1190476" cy="1190476"/>
          </a:xfrm>
          <a:prstGeom prst="rect">
            <a:avLst/>
          </a:prstGeom>
          <a:noFill/>
        </p:spPr>
      </p:pic>
      <p:pic>
        <p:nvPicPr>
          <p:cNvPr id="4100" name="Picture 4" descr="C:\Users\НООС\Desktop\original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96336" y="3068960"/>
            <a:ext cx="952381" cy="952381"/>
          </a:xfrm>
          <a:prstGeom prst="rect">
            <a:avLst/>
          </a:prstGeom>
          <a:noFill/>
        </p:spPr>
      </p:pic>
      <p:pic>
        <p:nvPicPr>
          <p:cNvPr id="9" name="Picture 5" descr="C:\Users\НООС\Desktop\agusha-03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32240" y="4149080"/>
            <a:ext cx="1257300" cy="1276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47405"/>
            <a:ext cx="9144000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Игра «Кто где живёт?»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закрепление знания детей о жилищах животных, насекомых. Закрепление употребления в речи детей грамматической формы предложного падежа с предлогом  «в».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Ход игры: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Бросая  мяч поочерёдно каждому ребёнку, взрослый задаёт вопрос, а ребёнок,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возвращая мяч, отвечает.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Вариант 1.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Кто живёт в дупле? - Белка.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Кто живёт в скворечнике? - Скворцы.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Кто живёт в гнезде? - Птицы: ласточки, кукушки, сойки.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Кто живёт в будке? - Собака.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Кто живёт в улье? - Пчёлы.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Кто живёт в  норе? - Лиса.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Кто живёт в логове? - Волк.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Кто живёт в берлоге? - Медведь.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Вариант 2.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Где живёт медведь? - В берлоге.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Где живёт волк? - В логове.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Вариант 3.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Работа над правильной конструкцией предложения.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Детям предлагается дать полный ответ: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«Медведь живёт в берлоге».</a:t>
            </a:r>
          </a:p>
        </p:txBody>
      </p:sp>
      <p:pic>
        <p:nvPicPr>
          <p:cNvPr id="5" name="Picture 2" descr="C:\Users\НООС\Desktop\hello_html_69c6b0b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9" y="4365105"/>
            <a:ext cx="4499991" cy="2492895"/>
          </a:xfrm>
          <a:prstGeom prst="rect">
            <a:avLst/>
          </a:prstGeom>
          <a:noFill/>
        </p:spPr>
      </p:pic>
      <p:pic>
        <p:nvPicPr>
          <p:cNvPr id="6" name="Picture 2" descr="C:\Users\НООС\Desktop\mah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096095"/>
            <a:ext cx="1866667" cy="2761905"/>
          </a:xfrm>
          <a:prstGeom prst="rect">
            <a:avLst/>
          </a:prstGeom>
          <a:noFill/>
        </p:spPr>
      </p:pic>
      <p:pic>
        <p:nvPicPr>
          <p:cNvPr id="5122" name="Picture 2" descr="C:\Users\НООС\Desktop\mjach_28-32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35696" y="5810381"/>
            <a:ext cx="1142857" cy="1047619"/>
          </a:xfrm>
          <a:prstGeom prst="rect">
            <a:avLst/>
          </a:prstGeom>
          <a:noFill/>
        </p:spPr>
      </p:pic>
      <p:pic>
        <p:nvPicPr>
          <p:cNvPr id="5123" name="Picture 3" descr="C:\Users\НООС\Desktop\malyshi_krepyshi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5667524"/>
            <a:ext cx="1190476" cy="1190476"/>
          </a:xfrm>
          <a:prstGeom prst="rect">
            <a:avLst/>
          </a:prstGeom>
          <a:noFill/>
        </p:spPr>
      </p:pic>
      <p:pic>
        <p:nvPicPr>
          <p:cNvPr id="5124" name="Picture 4" descr="C:\Users\НООС\Desktop\original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20272" y="4509120"/>
            <a:ext cx="952381" cy="952381"/>
          </a:xfrm>
          <a:prstGeom prst="rect">
            <a:avLst/>
          </a:prstGeom>
          <a:noFill/>
        </p:spPr>
      </p:pic>
      <p:pic>
        <p:nvPicPr>
          <p:cNvPr id="8" name="Picture 5" descr="C:\Users\НООС\Desktop\agusha-03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68344" y="2780928"/>
            <a:ext cx="1257300" cy="1276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НООС\Desktop\252422594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77072"/>
            <a:ext cx="3295328" cy="2780928"/>
          </a:xfrm>
          <a:prstGeom prst="rect">
            <a:avLst/>
          </a:prstGeom>
          <a:noFill/>
        </p:spPr>
      </p:pic>
      <p:pic>
        <p:nvPicPr>
          <p:cNvPr id="8" name="Picture 2" descr="C:\Users\НООС\Desktop\hello_html_69c6b0b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9" y="4365105"/>
            <a:ext cx="4499991" cy="2492895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331640" y="639165"/>
            <a:ext cx="6624736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Игра «Что происходит в природе?»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закрепление употребления в речи глаголов, согласования слов в предложении.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Ход игры: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Взрослый, бросая мяч ребёнку, задаёт вопрос,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 ребёнок, возвращая мяч, должен на заданный вопрос ответить.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Игру желательно проводить по темам.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Пример: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Лексическая тема «Весна»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Солнце - что делает? - Светит, греет.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Ручьи - что делают? - Бегут, журчат.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Снег - что делает? - Темнеет, тает.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Птицы - что делают? - Прилетают, вьют гнёзда, поёт песни.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Капель - что делает? - Звенит, капает.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Медведь - что делает? - Просыпается, вылезает из берлоги.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НООС\Desktop\mjach_28-32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4509120"/>
            <a:ext cx="1142857" cy="1047619"/>
          </a:xfrm>
          <a:prstGeom prst="rect">
            <a:avLst/>
          </a:prstGeom>
          <a:noFill/>
        </p:spPr>
      </p:pic>
      <p:pic>
        <p:nvPicPr>
          <p:cNvPr id="6147" name="Picture 3" descr="C:\Users\НООС\Desktop\origina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28384" y="2996952"/>
            <a:ext cx="952381" cy="952381"/>
          </a:xfrm>
          <a:prstGeom prst="rect">
            <a:avLst/>
          </a:prstGeom>
          <a:noFill/>
        </p:spPr>
      </p:pic>
      <p:pic>
        <p:nvPicPr>
          <p:cNvPr id="9" name="Picture 5" descr="C:\Users\НООС\Desktop\agusha-03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56176" y="5581650"/>
            <a:ext cx="1257300" cy="1276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293627"/>
            <a:ext cx="9144000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Игра «Назови ласково»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закрепление умения образовывать существительные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помощи уменьшительно-ласкательных суффиксов,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развитие ловкости, быстроты реакции.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Ход игры: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Взрослый, бросая мяч ребёнку, называет первое слово (например, шар),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 ребёнок, возвращая мяч, называет второе слово (шарик).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Слова  можно сгруппировать по сходству окончаний.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Стол - столик, ключ - ключик.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Шапка - шапочка, белка - белочка.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Книга - книжечка, ложка - ложечка.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Голова - головка, картина - картинка.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Мыло - мыльце, зеркало - зеркальце.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Кукла - куколка, свёкла -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свёколка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Коса - косичка, вода - водичка.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Жук - жучок, дуб - дубок.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Вишня - вишенка, башня - башенка.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Платье - платьице, кресло - креслице.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Перо - пёрышко, стекло - стёклышко.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Часы - часики, трусы – трусики и т. д.</a:t>
            </a:r>
          </a:p>
        </p:txBody>
      </p:sp>
      <p:pic>
        <p:nvPicPr>
          <p:cNvPr id="5" name="Picture 2" descr="C:\Users\НООС\Desktop\hello_html_69c6b0b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9" y="4365105"/>
            <a:ext cx="4499991" cy="2492895"/>
          </a:xfrm>
          <a:prstGeom prst="rect">
            <a:avLst/>
          </a:prstGeom>
          <a:noFill/>
        </p:spPr>
      </p:pic>
      <p:pic>
        <p:nvPicPr>
          <p:cNvPr id="6" name="Picture 2" descr="C:\Users\НООС\Desktop\mah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096095"/>
            <a:ext cx="1866667" cy="2761905"/>
          </a:xfrm>
          <a:prstGeom prst="rect">
            <a:avLst/>
          </a:prstGeom>
          <a:noFill/>
        </p:spPr>
      </p:pic>
      <p:pic>
        <p:nvPicPr>
          <p:cNvPr id="7170" name="Picture 2" descr="C:\Users\НООС\Desktop\mjach_28-32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720" y="5810381"/>
            <a:ext cx="1142857" cy="1047619"/>
          </a:xfrm>
          <a:prstGeom prst="rect">
            <a:avLst/>
          </a:prstGeom>
          <a:noFill/>
        </p:spPr>
      </p:pic>
      <p:pic>
        <p:nvPicPr>
          <p:cNvPr id="7171" name="Picture 3" descr="C:\Users\НООС\Desktop\malyshi_krepyshi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5445224"/>
            <a:ext cx="1190476" cy="1190476"/>
          </a:xfrm>
          <a:prstGeom prst="rect">
            <a:avLst/>
          </a:prstGeom>
          <a:noFill/>
        </p:spPr>
      </p:pic>
      <p:pic>
        <p:nvPicPr>
          <p:cNvPr id="7172" name="Picture 4" descr="C:\Users\НООС\Desktop\original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84368" y="3068960"/>
            <a:ext cx="952381" cy="952381"/>
          </a:xfrm>
          <a:prstGeom prst="rect">
            <a:avLst/>
          </a:prstGeom>
          <a:noFill/>
        </p:spPr>
      </p:pic>
      <p:pic>
        <p:nvPicPr>
          <p:cNvPr id="8" name="Picture 5" descr="C:\Users\НООС\Desktop\agusha-03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32240" y="4005064"/>
            <a:ext cx="1257300" cy="1276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2051720" y="252354"/>
            <a:ext cx="5904656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Игра «Животные и их детёныши»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закрепление в речи детей названии детёнышей животных, закрепление навыков словообразования, развитие ловкости, внимания, памяти.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Ход игры: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Бросая мяч ребёнку, взрослый называет какое-либо животное, а ребёнку, возвращая мяч, называет детёныша этого животного.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Слова скомпонованы в три группы по способу их образования. </a:t>
            </a:r>
          </a:p>
          <a:p>
            <a:pPr algn="ctr"/>
            <a:r>
              <a:rPr lang="ru-RU" sz="1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Третья группа требует запоминания названий детёнышей.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Группа 1.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 тигра - тигрёнок, у льва - львёнок,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слона - слонёнок, у оленя - оленёнок,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лося - лосёнок, у лисы - лисёнок.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Группа 2.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 медведя - медвежонок,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верблюда - верблюжонок,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зайца - зайчонок,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кролика - крольчонок, у белки - бельчонок.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Группа 3.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 коровы - телёнок,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лошади - жеребёнок,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свиньи - поросёнок, у овцы - ягнёнок,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курицы - цыплёнок, у собаки - щенок.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НООС\Desktop\252422594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77072"/>
            <a:ext cx="3203848" cy="2780928"/>
          </a:xfrm>
          <a:prstGeom prst="rect">
            <a:avLst/>
          </a:prstGeom>
          <a:noFill/>
        </p:spPr>
      </p:pic>
      <p:pic>
        <p:nvPicPr>
          <p:cNvPr id="6" name="Picture 2" descr="C:\Users\НООС\Desktop\hello_html_69c6b0b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5" y="3861049"/>
            <a:ext cx="5436096" cy="2996952"/>
          </a:xfrm>
          <a:prstGeom prst="rect">
            <a:avLst/>
          </a:prstGeom>
          <a:noFill/>
        </p:spPr>
      </p:pic>
      <p:pic>
        <p:nvPicPr>
          <p:cNvPr id="8194" name="Picture 2" descr="C:\Users\НООС\Desktop\mjach_28-32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692696"/>
            <a:ext cx="1142857" cy="1047619"/>
          </a:xfrm>
          <a:prstGeom prst="rect">
            <a:avLst/>
          </a:prstGeom>
          <a:noFill/>
        </p:spPr>
      </p:pic>
      <p:pic>
        <p:nvPicPr>
          <p:cNvPr id="8195" name="Picture 3" descr="C:\Users\НООС\Desktop\malyshi_krepyshi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24128" y="5445224"/>
            <a:ext cx="1190476" cy="11904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835696" y="490370"/>
            <a:ext cx="5688632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Игра «Кто как передвигается?»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обогащение глагольного словаря детей,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развитие мышления, внимания, воображения, ловкости.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Ход игры: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Взрослый, бросая мяч каждому ребёнку, называет какое-либо животное,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 ребёнок, возвращая мяч, говорит,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 животное передвигается.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Собака - стоит, сидит, лежит, идёт, спит, лает, служит.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Кошка - мяукает, ласкается, царапается, лакает.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Мышка - шуршит, пищит, грызёт, прячется, убегает.</a:t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Змея - ползёт, шипит, извивается, жалит, нападает.</a:t>
            </a:r>
          </a:p>
        </p:txBody>
      </p:sp>
      <p:pic>
        <p:nvPicPr>
          <p:cNvPr id="5" name="Picture 2" descr="C:\Users\НООС\Desktop\hello_html_69c6b0b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9" y="4365105"/>
            <a:ext cx="4499991" cy="2492895"/>
          </a:xfrm>
          <a:prstGeom prst="rect">
            <a:avLst/>
          </a:prstGeom>
          <a:noFill/>
        </p:spPr>
      </p:pic>
      <p:pic>
        <p:nvPicPr>
          <p:cNvPr id="6" name="Picture 2" descr="C:\Users\НООС\Desktop\mah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096095"/>
            <a:ext cx="1866667" cy="2761905"/>
          </a:xfrm>
          <a:prstGeom prst="rect">
            <a:avLst/>
          </a:prstGeom>
          <a:noFill/>
        </p:spPr>
      </p:pic>
      <p:pic>
        <p:nvPicPr>
          <p:cNvPr id="9218" name="Picture 2" descr="C:\Users\НООС\Desktop\mjach_28-32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9712" y="5810381"/>
            <a:ext cx="1142857" cy="1047619"/>
          </a:xfrm>
          <a:prstGeom prst="rect">
            <a:avLst/>
          </a:prstGeom>
          <a:noFill/>
        </p:spPr>
      </p:pic>
      <p:pic>
        <p:nvPicPr>
          <p:cNvPr id="9219" name="Picture 3" descr="C:\Users\НООС\Desktop\malyshi_krepyshi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5445224"/>
            <a:ext cx="1190476" cy="1190476"/>
          </a:xfrm>
          <a:prstGeom prst="rect">
            <a:avLst/>
          </a:prstGeom>
          <a:noFill/>
        </p:spPr>
      </p:pic>
      <p:pic>
        <p:nvPicPr>
          <p:cNvPr id="7" name="Picture 5" descr="C:\Users\НООС\Desktop\agusha-03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31840" y="4581128"/>
            <a:ext cx="1257300" cy="1276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</TotalTime>
  <Words>489</Words>
  <Application>Microsoft Office PowerPoint</Application>
  <PresentationFormat>Экран (4:3)</PresentationFormat>
  <Paragraphs>170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Company>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Маришулька</dc:creator>
  <cp:lastModifiedBy>НООС</cp:lastModifiedBy>
  <cp:revision>61</cp:revision>
  <dcterms:created xsi:type="dcterms:W3CDTF">2016-08-27T06:12:44Z</dcterms:created>
  <dcterms:modified xsi:type="dcterms:W3CDTF">2021-01-31T10:54:44Z</dcterms:modified>
</cp:coreProperties>
</file>