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2" r:id="rId6"/>
    <p:sldId id="263" r:id="rId7"/>
    <p:sldId id="264" r:id="rId8"/>
    <p:sldId id="266" r:id="rId9"/>
    <p:sldId id="265"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11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add title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AF463A-BC7C-46EE-9F1E-7F377CCA4891}" type="datetimeFigureOut">
              <a:rPr lang="en-US" smtClean="0"/>
              <a:pPr/>
              <a:t>1/31/2021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AF463A-BC7C-46EE-9F1E-7F377CCA4891}" type="datetimeFigureOut">
              <a:rPr lang="en-US" smtClean="0"/>
              <a:pPr/>
              <a:t>1/31/2021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AF463A-BC7C-46EE-9F1E-7F377CCA4891}" type="datetimeFigureOut">
              <a:rPr lang="en-US" smtClean="0"/>
              <a:pPr/>
              <a:t>1/31/2021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AF463A-BC7C-46EE-9F1E-7F377CCA4891}" type="datetimeFigureOut">
              <a:rPr lang="en-US" smtClean="0"/>
              <a:pPr/>
              <a:t>1/31/2021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AF463A-BC7C-46EE-9F1E-7F377CCA4891}" type="datetimeFigureOut">
              <a:rPr lang="en-US" smtClean="0"/>
              <a:pPr/>
              <a:t>1/31/2021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AF463A-BC7C-46EE-9F1E-7F377CCA4891}" type="datetimeFigureOut">
              <a:rPr lang="en-US" smtClean="0"/>
              <a:pPr/>
              <a:t>1/31/2021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AF463A-BC7C-46EE-9F1E-7F377CCA4891}" type="datetimeFigureOut">
              <a:rPr lang="en-US" smtClean="0"/>
              <a:pPr/>
              <a:t>1/31/2021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AF463A-BC7C-46EE-9F1E-7F377CCA4891}" type="datetimeFigureOut">
              <a:rPr lang="en-US" smtClean="0"/>
              <a:pPr/>
              <a:t>1/31/2021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83448D-3A78-4528-A469-B745A65DA48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latinLnBrk="0">
        <a:spcBef>
          <a:spcPct val="0"/>
        </a:spcBef>
        <a:buNone/>
        <a:defRPr sz="4400" kern="1200">
          <a:solidFill>
            <a:schemeClr val="tx1"/>
          </a:solidFill>
          <a:latin typeface="+mj-lt"/>
          <a:ea typeface="+mj-ea"/>
          <a:cs typeface="+mj-cs"/>
        </a:defRPr>
      </a:lvl1pPr>
    </p:titleStyle>
    <p:bodyStyle>
      <a:lvl1pPr marL="342900" indent="-342900" algn="l" defTabSz="914400" rtl="0" latinLnBrk="0">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latinLnBrk="0">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latinLnBrk="0">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latinLnBrk="0">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latinLnBrk="0">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latinLnBrk="0">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latinLnBrk="0">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latinLnBrk="0">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latinLnBrk="0">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38400" y="274638"/>
            <a:ext cx="5943600" cy="1143000"/>
          </a:xfrm>
        </p:spPr>
        <p:txBody>
          <a:bodyPr/>
          <a:lstStyle/>
          <a:p>
            <a:endParaRPr lang="ru-RU" dirty="0"/>
          </a:p>
        </p:txBody>
      </p:sp>
      <p:pic>
        <p:nvPicPr>
          <p:cNvPr id="16386" name="Picture 2" descr="C:\Users\НООС\Desktop\PSD_Friendship_Of_Children_3484x259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extBox 4"/>
          <p:cNvSpPr txBox="1"/>
          <p:nvPr/>
        </p:nvSpPr>
        <p:spPr>
          <a:xfrm>
            <a:off x="1295400" y="990600"/>
            <a:ext cx="6553200" cy="5755422"/>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Картотека </a:t>
            </a:r>
          </a:p>
          <a:p>
            <a:pPr algn="ctr"/>
            <a:r>
              <a:rPr lang="ru-RU"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дидактических игр </a:t>
            </a:r>
          </a:p>
          <a:p>
            <a:pPr algn="ctr"/>
            <a:r>
              <a:rPr lang="ru-RU"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по коммуникативному развитию дошкольников, </a:t>
            </a:r>
          </a:p>
          <a:p>
            <a:pPr algn="ctr"/>
            <a:r>
              <a:rPr lang="ru-RU"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направленных на </a:t>
            </a:r>
          </a:p>
          <a:p>
            <a:pPr algn="ctr"/>
            <a:r>
              <a:rPr lang="ru-RU"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развитие эмоциональной сферы, навыков общения </a:t>
            </a:r>
          </a:p>
          <a:p>
            <a:pPr algn="ctr"/>
            <a:r>
              <a:rPr lang="ru-RU"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и межличностных </a:t>
            </a:r>
          </a:p>
          <a:p>
            <a:pPr algn="ctr"/>
            <a:r>
              <a:rPr lang="ru-RU"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отношений.</a:t>
            </a:r>
          </a:p>
          <a:p>
            <a:pPr algn="ctr"/>
            <a:endParaRPr lang="ru-RU"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a:p>
            <a:pPr algn="ctr"/>
            <a:endParaRPr lang="ru-RU"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a:p>
            <a:pPr algn="ct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Подготовила </a:t>
            </a:r>
            <a:r>
              <a:rPr lang="ru-RU" sz="1600" b="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воспитатель </a:t>
            </a:r>
            <a:r>
              <a:rPr lang="ru-RU" sz="1600" b="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Карпенко </a:t>
            </a: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О. В.</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38400" y="274638"/>
            <a:ext cx="5943600" cy="1143000"/>
          </a:xfrm>
        </p:spPr>
        <p:txBody>
          <a:bodyPr/>
          <a:lstStyle/>
          <a:p>
            <a:endParaRPr lang="ru-RU" dirty="0"/>
          </a:p>
        </p:txBody>
      </p:sp>
      <p:pic>
        <p:nvPicPr>
          <p:cNvPr id="16386" name="Picture 2" descr="C:\Users\НООС\Desktop\PSD_Friendship_Of_Children_3484x259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extBox 4"/>
          <p:cNvSpPr txBox="1"/>
          <p:nvPr/>
        </p:nvSpPr>
        <p:spPr>
          <a:xfrm>
            <a:off x="1219200" y="914400"/>
            <a:ext cx="6477000" cy="5324535"/>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Интервью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Цель: развитие коммуникативных навыков, активного словаря, умения вступать в диалог.</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Возраст: 4-5 лет.</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Количество играющих: 3 и более человек.</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Необходимые приспособления: стул.</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Описание игры: дети выбирают ведущего, а затем, представляя, что они - взрослые люди, по очереди садятся на стульчик и отвечают на вопросы, которые им будет задавать ведущий. Ведущий просит ребенка представиться по имени - отчеству, рассказать о том, где и кем он работает, есть ли у него дети, какие имеет увлечения и т. д.</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Комментарий: на первых этапах игры дети часто затрудняются подборе вопросов. В этом случае взрослый роль ведущего берет на себя, предлагая детям образец диалога. Вопросы могут касаться чего угодно, но необходимо помнить, что разговор должен быть «взрослым».</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Эта игра помогает познакомиться с детьми, которые только что пришли в группу, а также вовлечь в общение стеснительных детей.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Если же дети еще совсем плохо знакомы,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правило можно немного изменить: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ребенок, поймавший мяч, называет имя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предыдущего игрока, затем свое, а далее (если знает)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имя ребенка, которому будет кидать мяч.</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38400" y="274638"/>
            <a:ext cx="5943600" cy="1143000"/>
          </a:xfrm>
        </p:spPr>
        <p:txBody>
          <a:bodyPr/>
          <a:lstStyle/>
          <a:p>
            <a:endParaRPr lang="ru-RU" dirty="0"/>
          </a:p>
        </p:txBody>
      </p:sp>
      <p:pic>
        <p:nvPicPr>
          <p:cNvPr id="16386" name="Picture 2" descr="C:\Users\НООС\Desktop\PSD_Friendship_Of_Children_3484x259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extBox 4"/>
          <p:cNvSpPr txBox="1"/>
          <p:nvPr/>
        </p:nvSpPr>
        <p:spPr>
          <a:xfrm>
            <a:off x="1219200" y="914400"/>
            <a:ext cx="6477000" cy="497059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16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Обзывалки</a:t>
            </a: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a:t>
            </a:r>
          </a:p>
          <a:p>
            <a:endPar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Цель: развитие коммуникативных навыков, снятие отрицательных эмоций.</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Возраст: 4-5 лет.</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Количество играющих: не менее двух человек.</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Необходимые приспособления: мячик.</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Описание игры: детям предлагается, передавая друг другу мячик, обзывать друг друга необидными словами, например названиями овощей или фруктов, при этом обязательно называть имя того, кому передается мячик: «А ты, Лешка - картошка», «А ты, Иришка - редиска», «А ты, Вовка - морковка» и т. д. Обязательно предупредить детей, что на эти </a:t>
            </a:r>
            <a:r>
              <a:rPr lang="ru-RU" sz="14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обзывалки</a:t>
            </a:r>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нельзя обижаться, ведь это игра. Завершать игру обязательно хорошими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словами: «А ты, Маринка - картинка»,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«А ты, Антошка — солнышко» и т. д.</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Мячик передавать нужно быстро, нельзя долго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задумываться.</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Комментарий: перед началом игры можно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провести с детьми беседу об обидных словах,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о том, </a:t>
            </a:r>
            <a:r>
              <a:rPr lang="ru-RU" sz="14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из-чего</a:t>
            </a:r>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люди обычно обижаются и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начинают обзываться.</a:t>
            </a:r>
          </a:p>
          <a:p>
            <a:pPr>
              <a:lnSpc>
                <a:spcPct val="150000"/>
              </a:lnSpc>
            </a:pPr>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38400" y="274638"/>
            <a:ext cx="5943600" cy="1143000"/>
          </a:xfrm>
        </p:spPr>
        <p:txBody>
          <a:bodyPr/>
          <a:lstStyle/>
          <a:p>
            <a:endParaRPr lang="ru-RU" dirty="0"/>
          </a:p>
        </p:txBody>
      </p:sp>
      <p:pic>
        <p:nvPicPr>
          <p:cNvPr id="16386" name="Picture 2" descr="C:\Users\НООС\Desktop\PSD_Friendship_Of_Children_3484x259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extBox 4"/>
          <p:cNvSpPr txBox="1"/>
          <p:nvPr/>
        </p:nvSpPr>
        <p:spPr>
          <a:xfrm>
            <a:off x="1219200" y="914400"/>
            <a:ext cx="6477000" cy="4893647"/>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Охота на тигров</a:t>
            </a:r>
          </a:p>
          <a:p>
            <a:pPr algn="ct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Цель: развитие коммуникативных навыков.</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Возраст: 4-5 лет.</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Количество играющих: не менее 4 человек.</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Необходимые приспособления: маленькая игрушка (тигр).</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Описание игры: дети встают в круг, водящий отворачивается к стене и громко считает до 10. Пока водящий считает, дети передают друг другу игрушку. Когда ведущий заканчивает считать, ребенок, у которого оказалась игрушка, закрывает тигра ладошками и вытягивает вперед руки. Остальные дети делают так же. Водящий должен найти тигра. Если он угадал, то водящим становится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тот, у кого была игрушка.</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Комментарий: трудности могут возникнуть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во время игры у </a:t>
            </a:r>
            <a:r>
              <a:rPr lang="ru-RU" sz="14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аутичных</a:t>
            </a:r>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детей, потому им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можно разрешить сначала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присмотреться к тому, как играют другие дети.</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Можно потренировать детей в умении сдерживать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эмоции, не проявлять их внешне. Это достаточно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трудно для детей-дошкольников. Но в игровой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форме этому можно научить.</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38400" y="274638"/>
            <a:ext cx="5943600" cy="1143000"/>
          </a:xfrm>
        </p:spPr>
        <p:txBody>
          <a:bodyPr/>
          <a:lstStyle/>
          <a:p>
            <a:endParaRPr lang="ru-RU" dirty="0"/>
          </a:p>
        </p:txBody>
      </p:sp>
      <p:pic>
        <p:nvPicPr>
          <p:cNvPr id="16386" name="Picture 2" descr="C:\Users\НООС\Desktop\PSD_Friendship_Of_Children_3484x259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extBox 4"/>
          <p:cNvSpPr txBox="1"/>
          <p:nvPr/>
        </p:nvSpPr>
        <p:spPr>
          <a:xfrm>
            <a:off x="1219200" y="914400"/>
            <a:ext cx="6477000" cy="507831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Клубочек</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Цель: развитие коммуникативных навыков.</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Возраст: от 4 лет.</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Количество играющих: группа детей.</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Необходимые приспособления: клубок ниток.</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Описание игры: дети садятся в полукруг. Взрослый становится в центре и, намотав на палец нитку, бросает ребенку клубочек, спрашивая при этом о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чем-нибудь (как тебя зовут, что ты любишь, чего ты боишься). Ребенок ловит клубочек, наматывает нитку на палец, отвечает на вопрос и задает вопрос, передавая клубок следующему игроку. Если ребенок затрудняется с ответом, он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возвращает клубок ведущему.</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Комментарий: эта игра помогает детям увидеть общие связи между ними, а взрослому помогает определить, у кого из детей есть трудности в общении. Она будет полезна малообщительным детям, также ее можно использовать в группах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малознакомых участников.</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Ведущим может быть выбран и ребенок.</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Когда все участники соединились ниточкой,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взрослый должен зафиксировать их внимание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на том, что все люди чем-то похожи и это сходство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найти достаточно легко. И всегда веселее, когда есть друзья.</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38400" y="274638"/>
            <a:ext cx="5943600" cy="1143000"/>
          </a:xfrm>
        </p:spPr>
        <p:txBody>
          <a:bodyPr/>
          <a:lstStyle/>
          <a:p>
            <a:endParaRPr lang="ru-RU" dirty="0"/>
          </a:p>
        </p:txBody>
      </p:sp>
      <p:pic>
        <p:nvPicPr>
          <p:cNvPr id="16386" name="Picture 2" descr="C:\Users\НООС\Desktop\PSD_Friendship_Of_Children_3484x259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extBox 4"/>
          <p:cNvSpPr txBox="1"/>
          <p:nvPr/>
        </p:nvSpPr>
        <p:spPr>
          <a:xfrm>
            <a:off x="1219200" y="914400"/>
            <a:ext cx="6477000" cy="5262979"/>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lnSpc>
                <a:spcPct val="150000"/>
              </a:lnSpc>
            </a:pP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Зеркала</a:t>
            </a:r>
          </a:p>
          <a:p>
            <a:pPr>
              <a:lnSpc>
                <a:spcPct val="150000"/>
              </a:lnSpc>
            </a:pP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Цель: развитие наблюдательности и коммуникативных навыков.</a:t>
            </a:r>
          </a:p>
          <a:p>
            <a:pPr>
              <a:lnSpc>
                <a:spcPct val="150000"/>
              </a:lnSpc>
            </a:pP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Возраст: 4-5 лет.</a:t>
            </a:r>
          </a:p>
          <a:p>
            <a:pPr>
              <a:lnSpc>
                <a:spcPct val="150000"/>
              </a:lnSpc>
            </a:pP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Количество играющих: группа детей.</a:t>
            </a:r>
          </a:p>
          <a:p>
            <a:pPr>
              <a:lnSpc>
                <a:spcPct val="150000"/>
              </a:lnSpc>
            </a:pP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Описание игры: выбирается ведущий. Он становится в центре, дети обступают его полукругом. Ведущий может показывать любые движения, играющие должны повторить их. Если ребенок ошибается, он выбывает. Победивший ребенок становится ведущим.</a:t>
            </a:r>
          </a:p>
          <a:p>
            <a:pPr>
              <a:lnSpc>
                <a:spcPct val="150000"/>
              </a:lnSpc>
            </a:pP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Комментарий: необходимо напомнить </a:t>
            </a:r>
          </a:p>
          <a:p>
            <a:pPr>
              <a:lnSpc>
                <a:spcPct val="150000"/>
              </a:lnSpc>
            </a:pP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детям, что они - «зеркало» ведущего, т. е. </a:t>
            </a:r>
          </a:p>
          <a:p>
            <a:pPr>
              <a:lnSpc>
                <a:spcPct val="150000"/>
              </a:lnSpc>
            </a:pP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должны выполнять движения той же рукой </a:t>
            </a:r>
          </a:p>
          <a:p>
            <a:pPr>
              <a:lnSpc>
                <a:spcPct val="150000"/>
              </a:lnSpc>
            </a:pP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(ногой), что и он.</a:t>
            </a:r>
          </a:p>
          <a:p>
            <a:pPr>
              <a:lnSpc>
                <a:spcPct val="150000"/>
              </a:lnSpc>
            </a:pP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38400" y="274638"/>
            <a:ext cx="5943600" cy="1143000"/>
          </a:xfrm>
        </p:spPr>
        <p:txBody>
          <a:bodyPr/>
          <a:lstStyle/>
          <a:p>
            <a:endParaRPr lang="ru-RU" dirty="0"/>
          </a:p>
        </p:txBody>
      </p:sp>
      <p:pic>
        <p:nvPicPr>
          <p:cNvPr id="16386" name="Picture 2" descr="C:\Users\НООС\Desktop\PSD_Friendship_Of_Children_3484x259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extBox 4"/>
          <p:cNvSpPr txBox="1"/>
          <p:nvPr/>
        </p:nvSpPr>
        <p:spPr>
          <a:xfrm>
            <a:off x="1219200" y="609600"/>
            <a:ext cx="6477000" cy="5262979"/>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Поварята </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Цель: развитие коммуникативных навыков, чувства принадлежности к группе.</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Возраст: старше 4 лет.</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Количество играющих: группа детей.</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Описание игры: все дети встают в круг - это «кастрюля» или «миска». Затем дети договариваются, что они будут «готовить» (суп, компот, салат и т. д.). Каждый придумывает, чем он будет: картошкой, мясом, морковкой или чем-нибудь еще. Ведущий - взрослый, он выкрикивает названия ингредиентов. Названный впрыгивает в круг, следующий компонент берет за руку его и т. д. Когда все дети окажутся снова в одном круге, игра заканчивается, можно приступить к приготовлению нового «блюда».</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Комментарий: хорошо, если ведущий </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будет выполнять какие-либо действия с </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«продуктами»: резать, крошить, солить, </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поливать и т. д. Можно имитировать </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закипание, перемешивание.</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Эта игра помогает снять мышечные зажимы, </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скованность через легкий имитационный массаж.</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38400" y="274638"/>
            <a:ext cx="5943600" cy="1143000"/>
          </a:xfrm>
        </p:spPr>
        <p:txBody>
          <a:bodyPr/>
          <a:lstStyle/>
          <a:p>
            <a:endParaRPr lang="ru-RU" dirty="0"/>
          </a:p>
        </p:txBody>
      </p:sp>
      <p:pic>
        <p:nvPicPr>
          <p:cNvPr id="16386" name="Picture 2" descr="C:\Users\НООС\Desktop\PSD_Friendship_Of_Children_3484x259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extBox 4"/>
          <p:cNvSpPr txBox="1"/>
          <p:nvPr/>
        </p:nvSpPr>
        <p:spPr>
          <a:xfrm>
            <a:off x="1219200" y="609600"/>
            <a:ext cx="6477000" cy="5293757"/>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Газета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Цель: развитие коммуникативных навыков, преодоление тактильных барьеров.</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Возраст: 4-5 лет.</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Количество играющих: четверо, или кратное четырем.</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Необходимые приспособления: газета.</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Описание игры: на пол кладут развернутую газету, на которую встают четыре ребенка. Затем газету складывают пополам, все дети должны снова встать на нее. Газету складывают до тех пор, пока кто-то из участников не сможет встать на газету. В процессе игры дети должны понять, что для победы им нужно обняться, тогда расстояние между ними максимально сократится.</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Комментарий: эта игра помогает детям преодолеть робость перед телесным контактом, снимает «мышечный панцирь», делает их более открытыми. Особенно это важно для замкнутых и робких детей, а также для детей, перенесших какие-то травмы.</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Игра будет проходить интереснее, если дети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будут действовать по команде.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Другими словами, на газету они должны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стать после определенного сигнала, а между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ними они могут свободно двигаться по комнате.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После того как дети станут на газету, взрослый должен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зафиксировать их расположение, дать детям возможность почувствовать поддержку соседа.</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38400" y="274638"/>
            <a:ext cx="5943600" cy="1143000"/>
          </a:xfrm>
        </p:spPr>
        <p:txBody>
          <a:bodyPr/>
          <a:lstStyle/>
          <a:p>
            <a:endParaRPr lang="ru-RU" dirty="0"/>
          </a:p>
        </p:txBody>
      </p:sp>
      <p:pic>
        <p:nvPicPr>
          <p:cNvPr id="16386" name="Picture 2" descr="C:\Users\НООС\Desktop\PSD_Friendship_Of_Children_3484x259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extBox 4"/>
          <p:cNvSpPr txBox="1"/>
          <p:nvPr/>
        </p:nvSpPr>
        <p:spPr>
          <a:xfrm>
            <a:off x="1219200" y="609600"/>
            <a:ext cx="6477000" cy="5016758"/>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endPar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a:p>
            <a:pPr algn="ct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Дотронься</a:t>
            </a:r>
          </a:p>
          <a:p>
            <a:endPar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Цель: развитие навыков общения, умения просить, снятие телесных зажимов.</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Возраст: 4-5 лет.</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Количество играющих: 6-8 человек.</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Необходимые приспособления: игрушки.</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Описание игры: дети становятся в круг, в центр складывают игрушки. Ведущий произносит: Дотронься до ... (глаза, колеса, правой ноги, хвоста и т. д.). </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Кто не нашел необходимого предмета, водит.</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Комментарий: игрушек должно быть меньше, чем детей. Если у детей коммуникативные навыки развиты плохо, на начальных этапах игры могут развиваться конфликты. Но в дальнейшем, </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при систематическом проведении бесед и обсуждении проблемных ситуаций с нравственным содержанием </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с включением этой и подобных игр, </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дети научатся делиться, </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находить общий язык.</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38400" y="274638"/>
            <a:ext cx="5943600" cy="1143000"/>
          </a:xfrm>
        </p:spPr>
        <p:txBody>
          <a:bodyPr/>
          <a:lstStyle/>
          <a:p>
            <a:endParaRPr lang="ru-RU" dirty="0"/>
          </a:p>
        </p:txBody>
      </p:sp>
      <p:pic>
        <p:nvPicPr>
          <p:cNvPr id="16386" name="Picture 2" descr="C:\Users\НООС\Desktop\PSD_Friendship_Of_Children_3484x259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extBox 4"/>
          <p:cNvSpPr txBox="1"/>
          <p:nvPr/>
        </p:nvSpPr>
        <p:spPr>
          <a:xfrm>
            <a:off x="1219200" y="609600"/>
            <a:ext cx="6477000" cy="5016758"/>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endPar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a:p>
            <a:pPr algn="ct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На мостике</a:t>
            </a:r>
          </a:p>
          <a:p>
            <a:endPar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Цель: развитие коммуникативных навыков, моторной ловкости.</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Возраст: 5-6 лет.</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Количество играющих: 2 команды.</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Описание игры: взрослый предлагает детям пройти по мостику через пропасть. Для этого на полу или на земле чертится мостик (полоска шириной 30-40 см). По условию, по «мостику» должны с двух сторон навстречу друг другу идти одновременно два человека, иначе он перевернется. Также важно не переступать черту, иначе играющий считается свалившимся в пропасть и выбывает из игры. Вместе с ним выбывает и второй игрок (потому что, когда он остался один, мостик перевернулся). Пока два ребенка идут по «мостику», остальные за них активно «болеют».</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Комментарий: приступив к игре, дети </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должны договориться о темпе движения, </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следить за синхронностью, а при </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встрече на середине мостика аккуратно </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поменяться местами и дойти до конца.</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38400" y="274638"/>
            <a:ext cx="5943600" cy="1143000"/>
          </a:xfrm>
        </p:spPr>
        <p:txBody>
          <a:bodyPr/>
          <a:lstStyle/>
          <a:p>
            <a:endParaRPr lang="ru-RU" dirty="0"/>
          </a:p>
        </p:txBody>
      </p:sp>
      <p:pic>
        <p:nvPicPr>
          <p:cNvPr id="16386" name="Picture 2" descr="C:\Users\НООС\Desktop\PSD_Friendship_Of_Children_3484x259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extBox 4"/>
          <p:cNvSpPr txBox="1"/>
          <p:nvPr/>
        </p:nvSpPr>
        <p:spPr>
          <a:xfrm>
            <a:off x="1219200" y="609600"/>
            <a:ext cx="6477000" cy="5016758"/>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endPar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a:p>
            <a:pPr algn="ct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Живая картина </a:t>
            </a:r>
          </a:p>
          <a:p>
            <a:endPar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Цель: развитие выразительности движений, произвольности, коммуникативных навыков.</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Возраст: 5-6 лет.</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Количество играющих: любое.</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Описание игры: дети создают сюжетную сценку и замирают. Изменить позу они могут лишь после того, как водящий угадает название «картины».</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Комментарий: несмотря на то, что основная цель игры - создание «живой картины», акцент в ней делается на развитие умения договариваться, находить общий язык. Эта игра будет особенно полезна детям, испытывающим трудности в общении (конфликтным, агрессивным, застенчивым, замкнутым). Взрослому лучше занимать позицию </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наблюдателя. Его вмешательство </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требуется только в случае ссоры детей.</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a:t>
            </a:r>
          </a:p>
          <a:p>
            <a:pPr algn="ctr"/>
            <a:endPar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38400" y="274638"/>
            <a:ext cx="5943600" cy="1143000"/>
          </a:xfrm>
        </p:spPr>
        <p:txBody>
          <a:bodyPr/>
          <a:lstStyle/>
          <a:p>
            <a:endParaRPr lang="ru-RU" dirty="0"/>
          </a:p>
        </p:txBody>
      </p:sp>
      <p:pic>
        <p:nvPicPr>
          <p:cNvPr id="16386" name="Picture 2" descr="C:\Users\НООС\Desktop\PSD_Friendship_Of_Children_3484x259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extBox 4"/>
          <p:cNvSpPr txBox="1"/>
          <p:nvPr/>
        </p:nvSpPr>
        <p:spPr>
          <a:xfrm>
            <a:off x="1219200" y="914400"/>
            <a:ext cx="6477000" cy="3847207"/>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endPar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a:p>
            <a:pPr algn="ctr"/>
            <a:r>
              <a:rPr lang="ru-RU" sz="1600" b="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«До </a:t>
            </a: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свидания </a:t>
            </a:r>
            <a:r>
              <a:rPr lang="ru-RU" sz="1600" b="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здравствуй» </a:t>
            </a:r>
            <a:endPar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a:p>
            <a:pPr algn="ctr"/>
            <a:endPar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a:p>
            <a:pPr algn="ct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(2-3 года).</a:t>
            </a:r>
          </a:p>
          <a:p>
            <a:pPr algn="ctr"/>
            <a:endPar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a:p>
            <a:pPr>
              <a:lnSpc>
                <a:spcPct val="150000"/>
              </a:lnSpc>
            </a:pPr>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Взрослый спрашивает, как можно попрощаться движением руки. Если ребёнок затрудняется ответить, взрослый показывает жест: подняв руку вверх, машет кистью (от себя). Затем со словом «до свидания» он удаляется от ребёнка, прощально помахивая рукой, а со словом «здравствуйте» приближается, протягивая к нему руки с </a:t>
            </a:r>
          </a:p>
          <a:p>
            <a:pPr>
              <a:lnSpc>
                <a:spcPct val="150000"/>
              </a:lnSpc>
            </a:pPr>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повёрнутыми вверх раскрытыми ладонями. </a:t>
            </a:r>
          </a:p>
          <a:p>
            <a:pPr>
              <a:lnSpc>
                <a:spcPct val="150000"/>
              </a:lnSpc>
            </a:pPr>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Пусть ребёнок включится в игру, повторяя движения</a:t>
            </a:r>
          </a:p>
          <a:p>
            <a:pPr>
              <a:lnSpc>
                <a:spcPct val="150000"/>
              </a:lnSpc>
            </a:pPr>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и слова вместе со взрослым.</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38400" y="274638"/>
            <a:ext cx="5943600" cy="1143000"/>
          </a:xfrm>
        </p:spPr>
        <p:txBody>
          <a:bodyPr/>
          <a:lstStyle/>
          <a:p>
            <a:endParaRPr lang="ru-RU" dirty="0"/>
          </a:p>
        </p:txBody>
      </p:sp>
      <p:pic>
        <p:nvPicPr>
          <p:cNvPr id="16386" name="Picture 2" descr="C:\Users\НООС\Desktop\PSD_Friendship_Of_Children_3484x259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extBox 4"/>
          <p:cNvSpPr txBox="1"/>
          <p:nvPr/>
        </p:nvSpPr>
        <p:spPr>
          <a:xfrm>
            <a:off x="1219200" y="685800"/>
            <a:ext cx="6477000" cy="5016758"/>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Сотворение чуда</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Цель: развитие коммуникативных навыков, </a:t>
            </a:r>
            <a:r>
              <a:rPr lang="ru-RU" sz="16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эмпатийных</a:t>
            </a: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способностей.</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Возраст: 5-6 лет.</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Количество играющих: любое четное.</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Необходимые приспособления: «волшебные палочки» - карандаши, веточки или любой другой предмет.</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Описание игры: дети разбиваются на пары, у одного из них в руках«волшебная палочка». Дотрагиваясь до партнера, он спрашивает его: «Чем я могут тебе помочь? Что я могу для тебя сделать?» Тот отвечает: «Спой (станцуй, расскажи что-нибудь смешное, попрыгай на скакалке)» или предлагает что-нибудь хорошее сделать позже (оговаривается время и место).</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Комментарий: эгоцентризм - одна из </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характерологических особенностей </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детей-дошкольников. Им несвойственно сильно переживать по поводу чувств другого. Поэтому развитие </a:t>
            </a:r>
          </a:p>
          <a:p>
            <a:r>
              <a:rPr lang="ru-RU" sz="16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эмпатии</a:t>
            </a: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и </a:t>
            </a:r>
            <a:r>
              <a:rPr lang="ru-RU" sz="16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децентрации</a:t>
            </a: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умения понять чувства другого, посочувствовать ему - одна из основных </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задач в воспитании дошкольников.</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38400" y="274638"/>
            <a:ext cx="5943600" cy="1143000"/>
          </a:xfrm>
        </p:spPr>
        <p:txBody>
          <a:bodyPr/>
          <a:lstStyle/>
          <a:p>
            <a:endParaRPr lang="ru-RU" dirty="0"/>
          </a:p>
        </p:txBody>
      </p:sp>
      <p:pic>
        <p:nvPicPr>
          <p:cNvPr id="16386" name="Picture 2" descr="C:\Users\НООС\Desktop\PSD_Friendship_Of_Children_3484x259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extBox 4"/>
          <p:cNvSpPr txBox="1"/>
          <p:nvPr/>
        </p:nvSpPr>
        <p:spPr>
          <a:xfrm>
            <a:off x="1219200" y="685800"/>
            <a:ext cx="6477000" cy="4862870"/>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Зоопарк </a:t>
            </a:r>
          </a:p>
          <a:p>
            <a:pPr>
              <a:lnSpc>
                <a:spcPct val="150000"/>
              </a:lnSpc>
            </a:pPr>
            <a:endPar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a:p>
            <a:pPr>
              <a:lnSpc>
                <a:spcPct val="150000"/>
              </a:lnSpc>
            </a:pPr>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Цель: развитие коммуникативных способностей, умение распознавать язык мимики и жестов, снятие телесных зажимов.</a:t>
            </a:r>
          </a:p>
          <a:p>
            <a:pPr>
              <a:lnSpc>
                <a:spcPct val="150000"/>
              </a:lnSpc>
            </a:pPr>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Возраст: 5-6 лет.</a:t>
            </a:r>
          </a:p>
          <a:p>
            <a:pPr>
              <a:lnSpc>
                <a:spcPct val="150000"/>
              </a:lnSpc>
            </a:pPr>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Количество играющих: две команды.</a:t>
            </a:r>
          </a:p>
          <a:p>
            <a:pPr>
              <a:lnSpc>
                <a:spcPct val="150000"/>
              </a:lnSpc>
            </a:pPr>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Описание игры: интереснее играть командами. Одна команда изображает разных животных, копируя их повадки, позы, походку. Вторая команда - зрители , они гуляют по «зверинцу», «фотографируют» животных, хвалят их и угадывают название. Когда все животные будут угаданы, команды </a:t>
            </a:r>
          </a:p>
          <a:p>
            <a:pPr>
              <a:lnSpc>
                <a:spcPct val="150000"/>
              </a:lnSpc>
            </a:pPr>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меняются ролями.</a:t>
            </a:r>
          </a:p>
          <a:p>
            <a:pPr>
              <a:lnSpc>
                <a:spcPct val="150000"/>
              </a:lnSpc>
            </a:pPr>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Комментарий: нужно стимулировать детей </a:t>
            </a:r>
          </a:p>
          <a:p>
            <a:pPr>
              <a:lnSpc>
                <a:spcPct val="150000"/>
              </a:lnSpc>
            </a:pPr>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к тому, чтобы они передавали повадки того </a:t>
            </a:r>
          </a:p>
          <a:p>
            <a:pPr>
              <a:lnSpc>
                <a:spcPct val="150000"/>
              </a:lnSpc>
            </a:pPr>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или иного животного, а также по своему желанию </a:t>
            </a:r>
          </a:p>
          <a:p>
            <a:pPr>
              <a:lnSpc>
                <a:spcPct val="150000"/>
              </a:lnSpc>
            </a:pPr>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наделяли его какими-либо чертами характера.</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38400" y="274638"/>
            <a:ext cx="5943600" cy="1143000"/>
          </a:xfrm>
        </p:spPr>
        <p:txBody>
          <a:bodyPr/>
          <a:lstStyle/>
          <a:p>
            <a:endParaRPr lang="ru-RU" dirty="0"/>
          </a:p>
        </p:txBody>
      </p:sp>
      <p:pic>
        <p:nvPicPr>
          <p:cNvPr id="16386" name="Picture 2" descr="C:\Users\НООС\Desktop\PSD_Friendship_Of_Children_3484x259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extBox 4"/>
          <p:cNvSpPr txBox="1"/>
          <p:nvPr/>
        </p:nvSpPr>
        <p:spPr>
          <a:xfrm>
            <a:off x="1219200" y="685800"/>
            <a:ext cx="6477000" cy="507831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Старенькая бабушка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Цель: развитие коммуникативных навыков, доверия, </a:t>
            </a:r>
            <a:r>
              <a:rPr lang="ru-RU" sz="14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эмпатии</a:t>
            </a:r>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развитие моторной ловкости.</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Возраст: 5-6 лет.</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Количество играющих: 8-10 человек.</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Необходимые приспособления: платки для завязывания глаз.</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Описание игры: дети разбиваются на две команды: бабушки (дедушки) и внуки (внучки). «Старичкам» завязывают глаза  (они очень старенькие, поэтому ничего не видят и не слышат) и их надо непременно отвести к врачу. Идти придется через улицу с сильным движением. Проводить бабушек и дедушек должны их внуки (внучки), постаравшись, чтобы тех не сбила машина.</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Затем мелом рисуют улицу, а несколько детей становятся «машинами», бегая по «улице» туда-сюда. Задача внуков не только перевести «старичков» через дорогу, но и показать доктору (его роль играет кто-то из детей), и купить лекарство в аптеке, а затем привести домой.</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Комментарий: перед началом игры можно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побеседовать с детьми о необходимости оказания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помощи пожилым людям. Нужно потренироваться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в принятии характерной позы.</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В процессе игры взрослый регулирует взаимоотношения между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играющими. «Старики» должны довериться внукам,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«машины» должны соблюдать правила.</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38400" y="274638"/>
            <a:ext cx="5943600" cy="1143000"/>
          </a:xfrm>
        </p:spPr>
        <p:txBody>
          <a:bodyPr/>
          <a:lstStyle/>
          <a:p>
            <a:endParaRPr lang="ru-RU" dirty="0"/>
          </a:p>
        </p:txBody>
      </p:sp>
      <p:pic>
        <p:nvPicPr>
          <p:cNvPr id="16386" name="Picture 2" descr="C:\Users\НООС\Desktop\PSD_Friendship_Of_Children_3484x259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extBox 4"/>
          <p:cNvSpPr txBox="1"/>
          <p:nvPr/>
        </p:nvSpPr>
        <p:spPr>
          <a:xfrm>
            <a:off x="1219200" y="685800"/>
            <a:ext cx="6477000" cy="5293757"/>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Сиамские близнецы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Цель: развитие коммуникативных навыков, умения согласовывать свои действия, развитие графических навыков.</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Возраст: 6-7 лет.</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Количество играющих: кратное двум.</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Необходимые приспособления: перевязочный бинт, большой лист бумаги, восковые мелки.</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Описание игры: дети разбиваются на пары, садятся за стол очень близко друг к другу, затем связывают правую руку одного ребенка и левую - другого от локтя до кисти. Каждому в руку дают мелок. Мелки должны быть разного цвета. До </a:t>
            </a:r>
            <a:r>
              <a:rPr lang="ru-RU" sz="14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началарисования</a:t>
            </a:r>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дети могут договориться между собой, что они будут рисовать. Время на рисование 5-6 минут. Чтобы усложнить задание, одному из игроков можно завязать глаза, тогда «зрячий» игрок должен руководить движениями «незрячего».</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Комментарий: на первых этапах игры временные ограничения можно снять, чтобы игроки могли получить опыт взаимодействия в паре без посторонних помех. В процессе игры взрослый может сопровождать действия участников комментариями по поводу необходимости договора в паре для достижения лучшего результата. После игры с детьми проводится беседа об их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ощущениях, возникших в процессе рисования, было ли им комфортно, что им мешало, а что помогало.</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38400" y="274638"/>
            <a:ext cx="5943600" cy="1143000"/>
          </a:xfrm>
        </p:spPr>
        <p:txBody>
          <a:bodyPr/>
          <a:lstStyle/>
          <a:p>
            <a:endParaRPr lang="ru-RU" dirty="0"/>
          </a:p>
        </p:txBody>
      </p:sp>
      <p:pic>
        <p:nvPicPr>
          <p:cNvPr id="16386" name="Picture 2" descr="C:\Users\НООС\Desktop\PSD_Friendship_Of_Children_3484x259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extBox 4"/>
          <p:cNvSpPr txBox="1"/>
          <p:nvPr/>
        </p:nvSpPr>
        <p:spPr>
          <a:xfrm>
            <a:off x="1219200" y="685800"/>
            <a:ext cx="6477000" cy="5016758"/>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Войди в круг, выйди из круга </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Цель: развитие </a:t>
            </a:r>
            <a:r>
              <a:rPr lang="ru-RU" sz="16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эмпатии</a:t>
            </a: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отработка способов поведения в одиночестве, совершенствование навыков межличностной коммуникации.</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Возраст: 6-7 лет.</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Количество играющих: не больше 10 человек.</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Описание игры: дети выбирают водящего и становятся в круг, очень тесно прижимаясь друг к другу (ногами, туловищами, плечами) и обхватывая друг друга за талию. Водящий остается за кругом. Он всеми силами пытается пробраться в круг - уговаривает, толкается, старается разорвать цепь. Если водящему удается пробиться в центр круга, все его поздравляют, а пропустивший становится водящим.</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Комментарий: взрослый следит, чтобы дети не проявляли агрессию, помогает водящему, если ему </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приходится совсем туго. В такой игре ребенок </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получает бесценный опыт общения с </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разными людьми, когда нужно в одной </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ситуации проявить уступчивость, попытаться уговорить человека, а в другой, наоборот, проявить твердость и настоять на своем.</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38400" y="274638"/>
            <a:ext cx="5943600" cy="1143000"/>
          </a:xfrm>
        </p:spPr>
        <p:txBody>
          <a:bodyPr/>
          <a:lstStyle/>
          <a:p>
            <a:endParaRPr lang="ru-RU" dirty="0"/>
          </a:p>
        </p:txBody>
      </p:sp>
      <p:pic>
        <p:nvPicPr>
          <p:cNvPr id="16386" name="Picture 2" descr="C:\Users\НООС\Desktop\PSD_Friendship_Of_Children_3484x259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extBox 4"/>
          <p:cNvSpPr txBox="1"/>
          <p:nvPr/>
        </p:nvSpPr>
        <p:spPr>
          <a:xfrm>
            <a:off x="1219200" y="685800"/>
            <a:ext cx="6477000" cy="507831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Тропинка</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Цель: развитие умения действовать сообща, в команде.</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Возраст: 6-7 лет.</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Количество играющих: четное.</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Необходимые приспособления: аудиозапись с русской народной песней «Кума».</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Описание игры: дети делятся на две команды, число игроков в которых равно. Дети каждой команды берутся за руки, образуя круги, и под музыку идут вправо. Как только музыка смолкает, они останавливаются и выполняют задания, которые дает ведущий:</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«Тропинка!» - дети кладут руки на плечи впереди стоящему, приседают и наклоняют головы вниз;</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«Копна!» - дети соединяют руки в центре своего круга;</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«Кочки!» - все приседают, обхватив руками голову.</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Ведущий дает команды в любом порядке, как ему захочется. Команда, все игроки которой первыми справились с заданием, получает очко. Выигрывает команда, у которой наберется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наибольшее количество очков.</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Комментарий: игра направлена на развитие у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детей способности действовать совместно друг с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другом, умения добиваться результата, согласовывая свои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действия в соответствии с правилами. Она будет полезна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как конфликтным детям, так и замкнутым.</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38400" y="274638"/>
            <a:ext cx="5943600" cy="1143000"/>
          </a:xfrm>
        </p:spPr>
        <p:txBody>
          <a:bodyPr/>
          <a:lstStyle/>
          <a:p>
            <a:endParaRPr lang="ru-RU" dirty="0"/>
          </a:p>
        </p:txBody>
      </p:sp>
      <p:pic>
        <p:nvPicPr>
          <p:cNvPr id="16386" name="Picture 2" descr="C:\Users\НООС\Desktop\PSD_Friendship_Of_Children_3484x259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extBox 4"/>
          <p:cNvSpPr txBox="1"/>
          <p:nvPr/>
        </p:nvSpPr>
        <p:spPr>
          <a:xfrm>
            <a:off x="1219200" y="685800"/>
            <a:ext cx="6477000" cy="5293757"/>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Небоскреб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Цель: развитие умения договариваться, работать в команде.</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Возраст: 6-7 лет.</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Количество играющих: 5-6 человек.</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Необходимые приспособления: складной метр; 2-3 деревянных кубика (можно разного размера) на каждого ребенка.</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Описание игры: дети садятся в круг, а в центре круга им необходимо построить небоскреб. Дети по очереди кладут свои кубики (по одному за ход). При этом они могут обсуждать, куда лучше положить кубик, чтобы небоскреб не упал. Если упадет хоть один кубик, строительство начинается сначала. Взрослый, наблюдающий за ходом строительства, периодически измеряет высоту постройки.</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Комментарий: взрослый в данной игре занимает место стороннего наблюдателя. Он может вмешаться в ход игры только в случае возникновения неконструктивного конфликта. Дети должны самостоятельно попытаться найти общий язык, преследуя игровую цель: построить как можно более высокую башню, более или менее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устойчивую.</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В конце игры взрослый может провести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аналогию между башней и командной работой,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поясняя детям, что дружба и умение приходить к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единому решению - это та основа, которая может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удерживать башню от падения, а группу - от развала.</a:t>
            </a:r>
          </a:p>
          <a:p>
            <a:pPr algn="ctr"/>
            <a:endPar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38400" y="274638"/>
            <a:ext cx="5943600" cy="1143000"/>
          </a:xfrm>
        </p:spPr>
        <p:txBody>
          <a:bodyPr/>
          <a:lstStyle/>
          <a:p>
            <a:endParaRPr lang="ru-RU" dirty="0"/>
          </a:p>
        </p:txBody>
      </p:sp>
      <p:pic>
        <p:nvPicPr>
          <p:cNvPr id="16386" name="Picture 2" descr="C:\Users\НООС\Desktop\PSD_Friendship_Of_Children_3484x259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extBox 4"/>
          <p:cNvSpPr txBox="1"/>
          <p:nvPr/>
        </p:nvSpPr>
        <p:spPr>
          <a:xfrm>
            <a:off x="1219200" y="685800"/>
            <a:ext cx="6477000" cy="5016758"/>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Ладонь в ладонь </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Цель: развитие коммуникативных навыков, получение опыта взаимодействия в парах, преодоление боязни тактильного контакта.</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Возраст: любой.</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Количество играющих: 2 или больше человек.</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Необходимые приспособления: стол, стулья и т. д.</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Описание игры: дети становятся попарно, прижимая правую ладонь к левой ладони и левую ладонь к правой ладони друга. Соединенные таким образом, они должны передвигаться по комнате, обходя различные препятствия: стол, стулья, кровать, гору (в виде кучи подушек), реку (в виде разложенного полотенца или детской железной дороги) и т. д.</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Развитие эмоций и чувств у детей дошкольного возраста</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Комментарий: в этой игре пару могут составлять взрослый и ребенок. Усложнить игру можно, если </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дать задание передвигаться прыжками, </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бегом, на корточ­ках и т. д. Играющим </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необходимо напомнить, что ладони разжимать нельзя.</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Игра будет полезна детям, испытывающим трудности в общении.</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38400" y="274638"/>
            <a:ext cx="5943600" cy="1143000"/>
          </a:xfrm>
        </p:spPr>
        <p:txBody>
          <a:bodyPr/>
          <a:lstStyle/>
          <a:p>
            <a:endParaRPr lang="ru-RU" dirty="0"/>
          </a:p>
        </p:txBody>
      </p:sp>
      <p:pic>
        <p:nvPicPr>
          <p:cNvPr id="16386" name="Picture 2" descr="C:\Users\НООС\Desktop\PSD_Friendship_Of_Children_3484x259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extBox 4"/>
          <p:cNvSpPr txBox="1"/>
          <p:nvPr/>
        </p:nvSpPr>
        <p:spPr>
          <a:xfrm>
            <a:off x="1219200" y="685800"/>
            <a:ext cx="6477000" cy="464742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Давай поговорим </a:t>
            </a:r>
          </a:p>
          <a:p>
            <a:endPar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Цель: развитие коммуникативных навыков.</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Возраст: любой.</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Количество играющих: 2 или больше человек.</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Описание игры: играют взрослый и ребенок (или дети). Взрослый начинает игру словами: «Давай поговорим. Я бы хотел стать ... (волшебником, волком, маленьким). Как ты думаешь, почему?». Ребенок высказывает предположение </a:t>
            </a:r>
            <a:r>
              <a:rPr lang="ru-RU" sz="14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изавязывается</a:t>
            </a:r>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беседа. В конце можно спросить, кем бы хотел стать ребенок, но нельзя давать оценок его желанию и нельзя настаивать на ответе,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если он не хочет по каким-либо причинам признаться.</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Комментарий: эта игра полезна для замкнутых и застенчивых, так как в игровой форме учит ребенка не бояться общения, ставит в ситуацию необходимости вступления в контакт.</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На начальных этапах дети могут отказываться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задавать вопросы или вступать в игру. Тогда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инициативу на себя должен взять взрослый.</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Важный момент! В игре взрослый должен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находиться на одном уровне с ребенком,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а в случае трудностей - ниже него.</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38400" y="274638"/>
            <a:ext cx="5943600" cy="1143000"/>
          </a:xfrm>
        </p:spPr>
        <p:txBody>
          <a:bodyPr/>
          <a:lstStyle/>
          <a:p>
            <a:endParaRPr lang="ru-RU" dirty="0"/>
          </a:p>
        </p:txBody>
      </p:sp>
      <p:pic>
        <p:nvPicPr>
          <p:cNvPr id="16386" name="Picture 2" descr="C:\Users\НООС\Desktop\PSD_Friendship_Of_Children_3484x259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extBox 4"/>
          <p:cNvSpPr txBox="1"/>
          <p:nvPr/>
        </p:nvSpPr>
        <p:spPr>
          <a:xfrm>
            <a:off x="1219200" y="685800"/>
            <a:ext cx="6477000" cy="464742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Давай поговорим </a:t>
            </a:r>
          </a:p>
          <a:p>
            <a:endPar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Цель: развитие коммуникативных навыков.</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Возраст: любой.</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Количество играющих: 2 или больше человек.</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Описание игры: играют взрослый и ребенок (или дети). Взрослый начинает игру словами: «Давай поговорим. Я бы хотел стать ... (волшебником, волком, маленьким). Как ты думаешь, почему?». Ребенок высказывает предположение </a:t>
            </a:r>
            <a:r>
              <a:rPr lang="ru-RU" sz="14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изавязывается</a:t>
            </a:r>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беседа. В конце можно спросить, кем бы хотел стать ребенок, но нельзя давать оценок его желанию и нельзя настаивать на ответе,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если он не хочет по каким-либо причинам признаться.</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Комментарий: эта игра полезна для замкнутых и застенчивых, так как в игровой форме учит ребенка не бояться общения, ставит в ситуацию необходимости вступления в контакт.</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На начальных этапах дети могут отказываться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задавать вопросы или вступать в игру. Тогда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инициативу на себя должен взять взрослый.</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Важный момент! В игре взрослый должен </a:t>
            </a:r>
          </a:p>
          <a:p>
            <a:r>
              <a:rPr lang="ru-RU" sz="1400" b="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находиться </a:t>
            </a:r>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на одном уровне с ребенком</a:t>
            </a:r>
            <a:r>
              <a:rPr lang="ru-RU" sz="1400" b="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a:t>
            </a:r>
          </a:p>
          <a:p>
            <a:r>
              <a:rPr lang="ru-RU" sz="1400" b="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а </a:t>
            </a:r>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в случае трудностей - ниже него.</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38400" y="274638"/>
            <a:ext cx="5943600" cy="1143000"/>
          </a:xfrm>
        </p:spPr>
        <p:txBody>
          <a:bodyPr/>
          <a:lstStyle/>
          <a:p>
            <a:endParaRPr lang="ru-RU" dirty="0"/>
          </a:p>
        </p:txBody>
      </p:sp>
      <p:pic>
        <p:nvPicPr>
          <p:cNvPr id="16386" name="Picture 2" descr="C:\Users\НООС\Desktop\PSD_Friendship_Of_Children_3484x259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extBox 4"/>
          <p:cNvSpPr txBox="1"/>
          <p:nvPr/>
        </p:nvSpPr>
        <p:spPr>
          <a:xfrm>
            <a:off x="1219200" y="914400"/>
            <a:ext cx="6477000" cy="3524042"/>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endParaRPr lang="ru-RU" sz="2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a:p>
            <a:pPr algn="ctr"/>
            <a:endPar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a:p>
            <a:pPr algn="ctr">
              <a:lnSpc>
                <a:spcPct val="150000"/>
              </a:lnSpc>
            </a:pP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«Ласка» (2-3 года).</a:t>
            </a:r>
          </a:p>
          <a:p>
            <a:pPr algn="ctr">
              <a:lnSpc>
                <a:spcPct val="150000"/>
              </a:lnSpc>
            </a:pPr>
            <a:endPar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a:p>
            <a:pPr>
              <a:lnSpc>
                <a:spcPct val="150000"/>
              </a:lnSpc>
            </a:pP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Взрослый просит малыша ласково погладить игрушку, выражая свою любовь к ней, приговаривая нежно: “Хорошая, хорошая”. Подсказывает: «Загляни ей в глазки ласково, поглаживай мягко, неторопливо, чтоб ей было приятно». </a:t>
            </a:r>
          </a:p>
          <a:p>
            <a:pPr>
              <a:lnSpc>
                <a:spcPct val="150000"/>
              </a:lnSpc>
            </a:pP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Сам может показать движение, исполняя его выразительно, с участием.</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38400" y="274638"/>
            <a:ext cx="5943600" cy="1143000"/>
          </a:xfrm>
        </p:spPr>
        <p:txBody>
          <a:bodyPr/>
          <a:lstStyle/>
          <a:p>
            <a:endParaRPr lang="ru-RU" dirty="0"/>
          </a:p>
        </p:txBody>
      </p:sp>
      <p:pic>
        <p:nvPicPr>
          <p:cNvPr id="16386" name="Picture 2" descr="C:\Users\НООС\Desktop\PSD_Friendship_Of_Children_3484x259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extBox 4"/>
          <p:cNvSpPr txBox="1"/>
          <p:nvPr/>
        </p:nvSpPr>
        <p:spPr>
          <a:xfrm>
            <a:off x="1219200" y="685800"/>
            <a:ext cx="6477000" cy="2554545"/>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endPar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endPar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endPar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endPar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ctr">
              <a:lnSpc>
                <a:spcPct val="150000"/>
              </a:lnSpc>
            </a:pP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Источник: </a:t>
            </a:r>
          </a:p>
          <a:p>
            <a:pPr algn="ctr">
              <a:lnSpc>
                <a:spcPct val="150000"/>
              </a:lnSpc>
            </a:pP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«Развитие эмоций и чувств у детей дошкольного возраста».  </a:t>
            </a:r>
          </a:p>
          <a:p>
            <a:pPr algn="ctr">
              <a:lnSpc>
                <a:spcPct val="150000"/>
              </a:lnSpc>
            </a:pP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Г. А. Широкова</a:t>
            </a:r>
          </a:p>
          <a:p>
            <a:pPr algn="ctr">
              <a:lnSpc>
                <a:spcPct val="150000"/>
              </a:lnSpc>
            </a:pP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38400" y="274638"/>
            <a:ext cx="5943600" cy="1143000"/>
          </a:xfrm>
        </p:spPr>
        <p:txBody>
          <a:bodyPr/>
          <a:lstStyle/>
          <a:p>
            <a:endParaRPr lang="ru-RU" dirty="0"/>
          </a:p>
        </p:txBody>
      </p:sp>
      <p:pic>
        <p:nvPicPr>
          <p:cNvPr id="16386" name="Picture 2" descr="C:\Users\НООС\Desktop\PSD_Friendship_Of_Children_3484x259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extBox 4"/>
          <p:cNvSpPr txBox="1"/>
          <p:nvPr/>
        </p:nvSpPr>
        <p:spPr>
          <a:xfrm>
            <a:off x="1219200" y="914400"/>
            <a:ext cx="6477000" cy="4662815"/>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endPar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a:p>
            <a:pPr algn="ctr">
              <a:lnSpc>
                <a:spcPct val="150000"/>
              </a:lnSpc>
            </a:pP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«Проснись»</a:t>
            </a:r>
            <a:r>
              <a:rPr lang="ru-RU" sz="1600" b="1" i="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a:t>
            </a: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(3-4 года).</a:t>
            </a:r>
          </a:p>
          <a:p>
            <a:pPr>
              <a:lnSpc>
                <a:spcPct val="150000"/>
              </a:lnSpc>
            </a:pPr>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Ребёнок будит спящую игрушку нежными, мягкими прикосновениями руки и тихо, ласково приговаривает: «Проснись, моё солнышко!» и т. п.</a:t>
            </a:r>
          </a:p>
          <a:p>
            <a:pPr>
              <a:lnSpc>
                <a:spcPct val="150000"/>
              </a:lnSpc>
            </a:pPr>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Взрослый: «Давай поиграем.  Я, как будто, дочка (сынок) и сплю. </a:t>
            </a:r>
          </a:p>
          <a:p>
            <a:pPr>
              <a:lnSpc>
                <a:spcPct val="150000"/>
              </a:lnSpc>
            </a:pPr>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А ты - мама (папа) меня будишь. </a:t>
            </a:r>
          </a:p>
          <a:p>
            <a:pPr>
              <a:lnSpc>
                <a:spcPct val="150000"/>
              </a:lnSpc>
            </a:pPr>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Только постарайся будить ласковыми словами, нежным голосом и мягкими прикосновениями, чтобы меня со сна не испугать.</a:t>
            </a:r>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p>
          <a:p>
            <a:pPr>
              <a:lnSpc>
                <a:spcPct val="150000"/>
              </a:lnSpc>
            </a:pPr>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Ситуация разыгрывается по ролям. При этом «просыпающийся» может потянуться, протереть глаза, улыбнуться утру </a:t>
            </a:r>
          </a:p>
          <a:p>
            <a:pPr>
              <a:lnSpc>
                <a:spcPct val="150000"/>
              </a:lnSpc>
            </a:pPr>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и «маме». </a:t>
            </a:r>
          </a:p>
          <a:p>
            <a:pPr>
              <a:lnSpc>
                <a:spcPct val="150000"/>
              </a:lnSpc>
            </a:pPr>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При повторе участники игры меняются </a:t>
            </a:r>
          </a:p>
          <a:p>
            <a:pPr>
              <a:lnSpc>
                <a:spcPct val="150000"/>
              </a:lnSpc>
            </a:pPr>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ролями.</a:t>
            </a:r>
          </a:p>
          <a:p>
            <a:pPr algn="ctr"/>
            <a:endPar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a:p>
            <a:pPr algn="ctr"/>
            <a:endPar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38400" y="274638"/>
            <a:ext cx="5943600" cy="1143000"/>
          </a:xfrm>
        </p:spPr>
        <p:txBody>
          <a:bodyPr/>
          <a:lstStyle/>
          <a:p>
            <a:endParaRPr lang="ru-RU" dirty="0"/>
          </a:p>
        </p:txBody>
      </p:sp>
      <p:pic>
        <p:nvPicPr>
          <p:cNvPr id="16386" name="Picture 2" descr="C:\Users\НООС\Desktop\PSD_Friendship_Of_Children_3484x259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extBox 4"/>
          <p:cNvSpPr txBox="1"/>
          <p:nvPr/>
        </p:nvSpPr>
        <p:spPr>
          <a:xfrm>
            <a:off x="1219200" y="914400"/>
            <a:ext cx="6477000" cy="360098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endParaRPr lang="ru-RU" sz="2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a:p>
            <a:pPr algn="ctr"/>
            <a:endParaRPr lang="ru-RU" sz="2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a:p>
            <a:pPr algn="ct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«Прошу – не надо»</a:t>
            </a:r>
            <a:r>
              <a:rPr lang="ru-RU" sz="1600" b="1" i="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a:t>
            </a: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(3-4 года).</a:t>
            </a:r>
          </a:p>
          <a:p>
            <a:pPr algn="ctr"/>
            <a:endPar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a:p>
            <a:pPr>
              <a:lnSpc>
                <a:spcPct val="150000"/>
              </a:lnSpc>
            </a:pPr>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Взрослый предлагает ребёнку сначала попросить жестом то, что ему нравится, а затем отказаться от того, что не нравится. В случае затруднения помогает найти нужные движения (с ласковым произнесением слова «прошу» рука выводится вперёд раскрытой ладонью вверх, с твёрдым «не надо» – кисть вытянутой руки становится вертикально вверх, ладонь повёрнута «от себя»).</a:t>
            </a:r>
          </a:p>
          <a:p>
            <a:pPr algn="ctr"/>
            <a:endParaRPr lang="ru-RU" sz="2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a:p>
            <a:pPr algn="ctr"/>
            <a:endPar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38400" y="274638"/>
            <a:ext cx="5943600" cy="1143000"/>
          </a:xfrm>
        </p:spPr>
        <p:txBody>
          <a:bodyPr/>
          <a:lstStyle/>
          <a:p>
            <a:endParaRPr lang="ru-RU" dirty="0"/>
          </a:p>
        </p:txBody>
      </p:sp>
      <p:pic>
        <p:nvPicPr>
          <p:cNvPr id="16386" name="Picture 2" descr="C:\Users\НООС\Desktop\PSD_Friendship_Of_Children_3484x259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extBox 4"/>
          <p:cNvSpPr txBox="1"/>
          <p:nvPr/>
        </p:nvSpPr>
        <p:spPr>
          <a:xfrm>
            <a:off x="1219200" y="914400"/>
            <a:ext cx="6477000" cy="510909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«Давай дружить» (4 года).</a:t>
            </a:r>
          </a:p>
          <a:p>
            <a:pPr>
              <a:lnSpc>
                <a:spcPct val="150000"/>
              </a:lnSpc>
            </a:pPr>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Взрослый: Встретились однажды зайчонок и бельчонок, и захотелось им подружиться. Бельчонок был посмелее и первым предложил дружить. Зайчонок согласился.</a:t>
            </a:r>
          </a:p>
          <a:p>
            <a:pPr>
              <a:lnSpc>
                <a:spcPct val="150000"/>
              </a:lnSpc>
            </a:pPr>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Взрослый предлагает ребёнку быть бельчонком и попытаться найти жест, выражающий предложение дружить: рука с повёрнутой вверх раскрытой ладонью протягивается партнёру. Сам взрослый  (зайчонок ) отвечает на это жестом согласия: кладёт свою руку поверх руки партнёра, ладонь в ладонь. Друзья гуляют по лесу, взявшись за руки, а потом прощаются, помахав друг другу руками: «До свидания».</a:t>
            </a:r>
          </a:p>
          <a:p>
            <a:pPr>
              <a:lnSpc>
                <a:spcPct val="150000"/>
              </a:lnSpc>
            </a:pPr>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Участники игры меняются ролями и повторяют её, </a:t>
            </a:r>
          </a:p>
          <a:p>
            <a:pPr>
              <a:lnSpc>
                <a:spcPct val="150000"/>
              </a:lnSpc>
            </a:pPr>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стараясь выразительно исполнять жесты и </a:t>
            </a:r>
          </a:p>
          <a:p>
            <a:pPr>
              <a:lnSpc>
                <a:spcPct val="150000"/>
              </a:lnSpc>
            </a:pPr>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произносить слова: </a:t>
            </a:r>
          </a:p>
          <a:p>
            <a:pPr>
              <a:lnSpc>
                <a:spcPct val="150000"/>
              </a:lnSpc>
            </a:pPr>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«Давай дружить» – «Давай» </a:t>
            </a:r>
          </a:p>
          <a:p>
            <a:pPr>
              <a:lnSpc>
                <a:spcPct val="150000"/>
              </a:lnSpc>
            </a:pPr>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то с радостной, то с мягкой интонацией.</a:t>
            </a:r>
          </a:p>
          <a:p>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38400" y="274638"/>
            <a:ext cx="5943600" cy="1143000"/>
          </a:xfrm>
        </p:spPr>
        <p:txBody>
          <a:bodyPr/>
          <a:lstStyle/>
          <a:p>
            <a:endParaRPr lang="ru-RU" dirty="0"/>
          </a:p>
        </p:txBody>
      </p:sp>
      <p:pic>
        <p:nvPicPr>
          <p:cNvPr id="16386" name="Picture 2" descr="C:\Users\НООС\Desktop\PSD_Friendship_Of_Children_3484x259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extBox 4"/>
          <p:cNvSpPr txBox="1"/>
          <p:nvPr/>
        </p:nvSpPr>
        <p:spPr>
          <a:xfrm>
            <a:off x="1219200" y="914400"/>
            <a:ext cx="6477000" cy="5878532"/>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2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Найди отличие </a:t>
            </a:r>
          </a:p>
          <a:p>
            <a:endPar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Цель: развитие коммуникативных навыков.</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Возраст: 3-4 года.</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Количество играющих: взрослый и ребенок (группа детей).</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Необходимые приспособления: лист бумаги, карандаши.</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Описание игры: ребенок рисует все, что ему захочется, затем передает листок взрослому. Взрослый добавляет одну или несколько деталей и возвращает рисунок ребенку, который должен найти изменения. Затем взрослый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рисует, а ребенок вносит изменения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(они меняются ролями).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Комментарий: если в игре принимают участие несколько детей, их можно расположить по кругу и предложить меняться рисунками, пустив их по кругу, пока листок не вернется к хозяину.</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В зависимости от особенностей детей игра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может проходить как в быстром, так и в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медленном темпе.</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После завершения игры рисунки раскладываются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на столе или на полу. Взрослый предлагает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поговорить о них. Важно спросить ребенка, нравится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ли ему рисунок, что именно нравится (или не нравится), </a:t>
            </a:r>
          </a:p>
          <a:p>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что бы он хотел убрать (добавить) и т. д.</a:t>
            </a:r>
          </a:p>
          <a:p>
            <a:endPar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a:p>
            <a:pPr algn="ctr"/>
            <a:endPar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a:p>
            <a:pPr algn="ctr"/>
            <a:endParaRPr lang="ru-RU" sz="2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a:p>
            <a:pPr algn="ctr"/>
            <a:endPar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38400" y="274638"/>
            <a:ext cx="5943600" cy="1143000"/>
          </a:xfrm>
        </p:spPr>
        <p:txBody>
          <a:bodyPr/>
          <a:lstStyle/>
          <a:p>
            <a:endParaRPr lang="ru-RU" dirty="0"/>
          </a:p>
        </p:txBody>
      </p:sp>
      <p:pic>
        <p:nvPicPr>
          <p:cNvPr id="16386" name="Picture 2" descr="C:\Users\НООС\Desktop\PSD_Friendship_Of_Children_3484x259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extBox 4"/>
          <p:cNvSpPr txBox="1"/>
          <p:nvPr/>
        </p:nvSpPr>
        <p:spPr>
          <a:xfrm>
            <a:off x="1219200" y="914400"/>
            <a:ext cx="6477000" cy="4770537"/>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Если да - похлопай, если нет - потопай </a:t>
            </a:r>
          </a:p>
          <a:p>
            <a:pPr>
              <a:lnSpc>
                <a:spcPct val="150000"/>
              </a:lnSpc>
            </a:pP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Цель: развитие коммуникативных навыков детей, развитие слухового внимания.</a:t>
            </a:r>
          </a:p>
          <a:p>
            <a:pPr>
              <a:lnSpc>
                <a:spcPct val="150000"/>
              </a:lnSpc>
            </a:pP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Возраст: 3-4 года.</a:t>
            </a:r>
          </a:p>
          <a:p>
            <a:pPr>
              <a:lnSpc>
                <a:spcPct val="150000"/>
              </a:lnSpc>
            </a:pP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Количество играющих: 2 или более человек.</a:t>
            </a:r>
          </a:p>
          <a:p>
            <a:pPr>
              <a:lnSpc>
                <a:spcPct val="150000"/>
              </a:lnSpc>
            </a:pP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Описание игры: взрослый произносит предложение, а дети должны похлопать в ладоши, если они согласны, или потопать ногами, если утверждение неверно.</a:t>
            </a:r>
          </a:p>
          <a:p>
            <a:pPr>
              <a:lnSpc>
                <a:spcPct val="150000"/>
              </a:lnSpc>
            </a:pP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«Рома навестил бабушку и так обрадовался, что обиделся на нее».</a:t>
            </a:r>
          </a:p>
          <a:p>
            <a:pPr>
              <a:lnSpc>
                <a:spcPct val="150000"/>
              </a:lnSpc>
            </a:pP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«Саша отнял игрушку у Пети и побил </a:t>
            </a:r>
          </a:p>
          <a:p>
            <a:pPr>
              <a:lnSpc>
                <a:spcPct val="150000"/>
              </a:lnSpc>
            </a:pP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его, Петя поссорился с ним ».</a:t>
            </a:r>
          </a:p>
          <a:p>
            <a:pPr>
              <a:lnSpc>
                <a:spcPct val="150000"/>
              </a:lnSpc>
            </a:pP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«Лене очень нравился Сережа, поэтому </a:t>
            </a:r>
          </a:p>
          <a:p>
            <a:pPr>
              <a:lnSpc>
                <a:spcPct val="150000"/>
              </a:lnSpc>
            </a:pP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она его побила».</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38400" y="274638"/>
            <a:ext cx="5943600" cy="1143000"/>
          </a:xfrm>
        </p:spPr>
        <p:txBody>
          <a:bodyPr/>
          <a:lstStyle/>
          <a:p>
            <a:endParaRPr lang="ru-RU" dirty="0"/>
          </a:p>
        </p:txBody>
      </p:sp>
      <p:pic>
        <p:nvPicPr>
          <p:cNvPr id="16386" name="Picture 2" descr="C:\Users\НООС\Desktop\PSD_Friendship_Of_Children_3484x259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extBox 4"/>
          <p:cNvSpPr txBox="1"/>
          <p:nvPr/>
        </p:nvSpPr>
        <p:spPr>
          <a:xfrm>
            <a:off x="1219200" y="914400"/>
            <a:ext cx="6477000" cy="4539704"/>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Ау! </a:t>
            </a:r>
          </a:p>
          <a:p>
            <a:pPr>
              <a:lnSpc>
                <a:spcPct val="150000"/>
              </a:lnSpc>
            </a:pPr>
            <a:endPar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a:p>
            <a:pPr>
              <a:lnSpc>
                <a:spcPct val="150000"/>
              </a:lnSpc>
            </a:pPr>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Цель: развитие интереса к сверстникам, слухового восприятия.</a:t>
            </a:r>
          </a:p>
          <a:p>
            <a:pPr>
              <a:lnSpc>
                <a:spcPct val="150000"/>
              </a:lnSpc>
            </a:pPr>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Возраст: 3-4 года.</a:t>
            </a:r>
          </a:p>
          <a:p>
            <a:pPr>
              <a:lnSpc>
                <a:spcPct val="150000"/>
              </a:lnSpc>
            </a:pPr>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Количество играющих: 5-6 человек.</a:t>
            </a:r>
          </a:p>
          <a:p>
            <a:pPr>
              <a:lnSpc>
                <a:spcPct val="150000"/>
              </a:lnSpc>
            </a:pPr>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Описание игры: один ребенок стоит спиной ко всем остальным, он потерялся в лесу. Кто-то из детей кричит ему: «Ау!» — и «потерявшийся» должен угадать, кто его звал.</a:t>
            </a:r>
          </a:p>
          <a:p>
            <a:pPr>
              <a:lnSpc>
                <a:spcPct val="150000"/>
              </a:lnSpc>
            </a:pPr>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Комментарий: игра косвенно стимулирует интерес детей друг к другу через игровое правило. Эту игру хорошо использовать в процессе знакомства детей друг с другом. Ребенку, стоящему спиной ко </a:t>
            </a:r>
          </a:p>
          <a:p>
            <a:pPr>
              <a:lnSpc>
                <a:spcPct val="150000"/>
              </a:lnSpc>
            </a:pPr>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всем остальным, </a:t>
            </a:r>
          </a:p>
          <a:p>
            <a:pPr>
              <a:lnSpc>
                <a:spcPct val="150000"/>
              </a:lnSpc>
            </a:pPr>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легче преодолеть барьер в общении, </a:t>
            </a:r>
          </a:p>
          <a:p>
            <a:pPr>
              <a:lnSpc>
                <a:spcPct val="150000"/>
              </a:lnSpc>
            </a:pPr>
            <a:r>
              <a:rPr lang="ru-RU" sz="1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побороть тревогу при знакомстве.</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154</TotalTime>
  <Words>618</Words>
  <Application>Microsoft Office PowerPoint</Application>
  <PresentationFormat>Экран (4:3)</PresentationFormat>
  <Paragraphs>356</Paragraphs>
  <Slides>30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30</vt:i4>
      </vt:variant>
    </vt:vector>
  </HeadingPairs>
  <TitlesOfParts>
    <vt:vector size="31" baseType="lpstr">
      <vt:lpstr>Office Theme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lpstr>Слайд 29</vt:lpstr>
      <vt:lpstr>Слайд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НООС</dc:creator>
  <cp:lastModifiedBy>НООС</cp:lastModifiedBy>
  <cp:revision>44</cp:revision>
  <dcterms:created xsi:type="dcterms:W3CDTF">2018-12-15T10:23:43Z</dcterms:created>
  <dcterms:modified xsi:type="dcterms:W3CDTF">2021-01-31T10:53:27Z</dcterms:modified>
</cp:coreProperties>
</file>