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7" r:id="rId2"/>
    <p:sldId id="263" r:id="rId3"/>
    <p:sldId id="269" r:id="rId4"/>
    <p:sldId id="270" r:id="rId5"/>
    <p:sldId id="281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80" r:id="rId14"/>
    <p:sldId id="278" r:id="rId15"/>
    <p:sldId id="27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56A1C"/>
    <a:srgbClr val="DEA900"/>
    <a:srgbClr val="6CA62C"/>
    <a:srgbClr val="E4931C"/>
    <a:srgbClr val="FFE89F"/>
    <a:srgbClr val="008080"/>
    <a:srgbClr val="27704F"/>
    <a:srgbClr val="69A12B"/>
    <a:srgbClr val="50C850"/>
    <a:srgbClr val="D8830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43608" y="1844824"/>
            <a:ext cx="6984776" cy="1828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Скоро в школу.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что обратить внимание?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907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7632848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26876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052736"/>
            <a:ext cx="7848872" cy="4973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КЛЮЧ ДЛЯ РАСШИФРОВКИ:</a:t>
            </a:r>
          </a:p>
          <a:p>
            <a:pPr>
              <a:lnSpc>
                <a:spcPct val="9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«Да, почти всегда» – 4 балла;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«Иногда, может быть» – 2 балла;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«Нет, никогда» – 0 баллов.</a:t>
            </a: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Сложите полученные баллы. Если сумма баллов: </a:t>
            </a: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от 80 до 60 – вы достаточно хорошо знаете своего ребенка, у вас очень хорошие взаимоотношения, вам очень хорошо вместе;</a:t>
            </a:r>
          </a:p>
          <a:p>
            <a:pPr algn="just">
              <a:buFont typeface="Arial" pitchFamily="34" charset="0"/>
              <a:buChar char="•"/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от 60 до 30 – очевидно, вы занятой человек, но, несмотря на это, вы все же умудряетесь выкроить время для своего малыша;</a:t>
            </a:r>
          </a:p>
          <a:p>
            <a:pPr algn="just">
              <a:buFont typeface="Arial" pitchFamily="34" charset="0"/>
              <a:buChar char="•"/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меньше 30 – вам стоит задуматься и уделить немного больше внимания ребенку. Это сделает и его и вас счастливее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ru-RU" sz="1600" dirty="0" smtClean="0">
              <a:latin typeface="Times New Roman" pitchFamily="18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7632848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26876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052736"/>
            <a:ext cx="7848872" cy="485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НА ЧТО СЛЕДУЕТ ОБРАТИТЬ ВНИМАНИЕ?</a:t>
            </a:r>
          </a:p>
          <a:p>
            <a:pPr algn="ctr">
              <a:lnSpc>
                <a:spcPct val="90000"/>
              </a:lnSpc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Что должно беспокоить?</a:t>
            </a:r>
          </a:p>
          <a:p>
            <a:pPr algn="just"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Старший дошкольный возраст:</a:t>
            </a:r>
          </a:p>
          <a:p>
            <a:pPr algn="just"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– частые хронические заболевания, операции, травмы;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– импульсивность, бесконтрольность поведения (преобладание «хочу» над «можно»);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– чрезмерная (бесцельная) двигательная активность, непоседливость, крикливость, раздражительность, настойчивая болтовня;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– нарушения сна;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– страхи;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– навязчивые движения, кривляния;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– боязнь новых вещей, людей, новых ситуаций;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– трудность общения с незнакомыми сверстниками,  взрослыми.</a:t>
            </a:r>
          </a:p>
          <a:p>
            <a:pPr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7632848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26876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052736"/>
            <a:ext cx="7848872" cy="602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НА ЧТО СЛЕДУЕТ ОБРАТИТЬ ВНИМАНИЕ?</a:t>
            </a:r>
          </a:p>
          <a:p>
            <a:pPr algn="just"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Взаимоотношения с Вашим ребенком.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Играйте вместе. Это </a:t>
            </a:r>
            <a:r>
              <a:rPr lang="ru-RU" sz="1600" dirty="0" err="1" smtClean="0">
                <a:solidFill>
                  <a:srgbClr val="C00000"/>
                </a:solidFill>
                <a:latin typeface="Times New Roman" pitchFamily="18" charset="0"/>
              </a:rPr>
              <a:t>оздоравливает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 отношения.</a:t>
            </a: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</a:rPr>
              <a:t>От трех до шести лет: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Сыграйте для ребенка какую-нибудь роль из его любимого произведения. Пригласите ребенка присоединиться, но не настаивайте на его участии.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Спойте вместе детскую песенку.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Проговорите вместе детские считалочки.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Имитируйте вместе танцы животных, например ящерицы, лягушки, кенгуру.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Постройте вместе домики из песка или конструктора.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Почитайте вместе книжки.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Послушайте вместе аудиокассеты с записями детских произведений.</a:t>
            </a: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</a:rPr>
              <a:t>От семи до двенадцати лет:</a:t>
            </a: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Соберите вместе конструктор.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Поиграйте вместе в настольные игры.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Посмотрите вместе по телевизору передачу о природе, животных или путешествиях.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</a:t>
            </a:r>
            <a:r>
              <a:rPr lang="ru-RU" sz="1600" dirty="0" err="1" smtClean="0">
                <a:solidFill>
                  <a:srgbClr val="C00000"/>
                </a:solidFill>
                <a:latin typeface="Times New Roman" pitchFamily="18" charset="0"/>
              </a:rPr>
              <a:t>Поразгадывайте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 вместе загадки.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· Прочитайте и сыграйте роли ваших любимых персонажей из книг.</a:t>
            </a:r>
          </a:p>
          <a:p>
            <a:pPr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1600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7632848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26876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692696"/>
            <a:ext cx="7848872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НА ЧТО СЛЕДУЕТ ОБРАТИТЬ ВНИМАНИЕ?</a:t>
            </a:r>
          </a:p>
          <a:p>
            <a:pPr algn="ctr">
              <a:lnSpc>
                <a:spcPct val="9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Тест </a:t>
            </a:r>
            <a:r>
              <a:rPr lang="ru-RU" sz="1600" b="1" dirty="0" smtClean="0">
                <a:solidFill>
                  <a:srgbClr val="C00000"/>
                </a:solidFill>
              </a:rPr>
              <a:t>«Хочет ли Ваш ребенок в школу?»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Спросите своего ребенка, согласен ли он со следующими утверждениями?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Когда я пойду в школу, у меня появится много друзей.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Мне интересно, какие у нас будут уроки.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Думаю, что буду приглашать на свой день рождения весь класс.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Мне бы хотелось, чтобы урок длился дольше, чем перемена.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Интересно, что в школе предлагают на завтрак.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Когда я пойду в школу, то буду хорошо учиться.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Самое лучшее в школьной жизни - это каникулы.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 Мне кажется, что в школе больше интересного, чем в детском саду.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 Мне хочется в школу потому, что многие ребята из моего дома уже учатся.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 Если бы мне разрешили, я бы пошел учиться уже в прошлом году.</a:t>
            </a:r>
          </a:p>
          <a:p>
            <a:pPr marL="342900" indent="-342900" algn="just"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Зафиксируйте ответы: да +, нет – </a:t>
            </a:r>
          </a:p>
          <a:p>
            <a:pPr marL="342900" indent="-342900" algn="just"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Общая сумма: 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1-3 балла - Ваш ребенок полагает, что неплохо живет и без школы. Следует задуматься; 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4-8 баллов - Ваш ребенок хочет в школу. Только уточним, для чего? Он мечтает о новых друзьях и играх или он вполне представляет себе основное предназначение школы;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9-10 баллов - прекрасно, если Ваш ребенок сохранит свое отношение к школе на последующие десять - одиннадцать лет.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7632848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26876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052736"/>
            <a:ext cx="7848872" cy="231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УВАЖАЕМЫЕ РОДИТЕЛИ, ПОМНИТЕ,</a:t>
            </a:r>
          </a:p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dirty="0" smtClean="0">
                <a:solidFill>
                  <a:srgbClr val="C00000"/>
                </a:solidFill>
              </a:rPr>
              <a:t>Ребенок не рождается первоклассником, </a:t>
            </a:r>
          </a:p>
          <a:p>
            <a:pPr algn="ctr">
              <a:defRPr/>
            </a:pPr>
            <a:r>
              <a:rPr lang="ru-RU" dirty="0" smtClean="0">
                <a:solidFill>
                  <a:srgbClr val="C00000"/>
                </a:solidFill>
              </a:rPr>
              <a:t>готовность к школе - комплекс способностей, поддающихся упражнению.</a:t>
            </a:r>
          </a:p>
          <a:p>
            <a:pPr algn="just">
              <a:defRPr/>
            </a:pPr>
            <a:endParaRPr lang="ru-RU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1600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23554" name="Picture 2" descr="C:\Users\НООС\Desktop\метод копилка скоро в школу\иллюстрации\19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852936"/>
            <a:ext cx="4868863" cy="2917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7632848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26876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1052736"/>
            <a:ext cx="7200800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При создании презентации для родителей использованы интернет – ресурсы</a:t>
            </a: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en-US" sz="1600" dirty="0" smtClean="0">
                <a:solidFill>
                  <a:srgbClr val="C00000"/>
                </a:solidFill>
                <a:latin typeface="Times New Roman" pitchFamily="18" charset="0"/>
              </a:rPr>
              <a:t>https://rykovodstvo.ru/exspl/56929/index.html</a:t>
            </a: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endParaRPr lang="ru-RU" sz="16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1600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20880" cy="1224136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32656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</a:p>
          <a:p>
            <a:pPr algn="ctr"/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Поступление в школу - качественно новый этап в развитии дошкольника, который связан с изменением социальной ситуации и личностными преобразованиями (кризис 7 лет).</a:t>
            </a:r>
          </a:p>
          <a:p>
            <a:pPr algn="just"/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Зачастую представления дошкольников и их родителей о современных требованиях к школьному образованию не совпадают с действительностью (ожидания/реальность), многие дети оказываются психологически не готовы к школьным нагрузкам. </a:t>
            </a:r>
          </a:p>
          <a:p>
            <a:pPr algn="just"/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Практика подготовки к школьному обучению нацелена в основном на интеллектуальное развитие детей. Формированию же «внутренней позиции школьника» обычно уделяется мало внимания.</a:t>
            </a:r>
            <a:r>
              <a:rPr lang="ru-RU" dirty="0" smtClean="0"/>
              <a:t> 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связи с чем возможны сложности с адаптацией в школе и, как следствие, проблемы с учебой.</a:t>
            </a:r>
          </a:p>
          <a:p>
            <a:pPr algn="just"/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случае, если положительная мотивация к обучению сформирована вовремя, неприятных моментов  в жизни будущего школьника можно избежать.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20880" cy="1224136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836712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НА ЧТО СЛЕДУЕТ ОБРАТИТЬ ВНИМАНИЕ?</a:t>
            </a: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Ребенка можно считать готовым к обучению, если он умеет слушать и слышать, отвечать на поставленные вопросы, а значит, и выполнять задачи, выделять в них подзадачи. Т. е., совершает определенные мыслительные операции.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Например: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Детям предложено следующее задание: «Рассмотрите рисунок. Найдите на нем живых существ и раскрасьте летающих». 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Ребенок, который не научился еще вслушиваться и вдумываться в сказанное, начинает раскрашивать всю картинку, т.к. воспринял только слово «раскрасьте». 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А тот, кто уже умеет внимательно слушать и вдумчиво относится к заданию, выделит для себя четыре подзадачи: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1) рассмотреть рисунок;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2) найти живых существ;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3) выбрать летающих;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4) раскрасить их.</a:t>
            </a:r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836713"/>
            <a:ext cx="777686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C00000"/>
                </a:solidFill>
              </a:rPr>
              <a:t>НА ЧТО СЛЕДУЕТ ОБРАТИТЬ ВНИМАНИЕ?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Важно, чтобы у ребенка было сформировано произвольное внимание.</a:t>
            </a:r>
          </a:p>
          <a:p>
            <a:pPr algn="just"/>
            <a:r>
              <a:rPr lang="ru-RU" sz="1600" b="1" i="1" dirty="0" smtClean="0">
                <a:solidFill>
                  <a:srgbClr val="C00000"/>
                </a:solidFill>
              </a:rPr>
              <a:t>Произвольность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i="1" dirty="0" smtClean="0">
                <a:solidFill>
                  <a:srgbClr val="C00000"/>
                </a:solidFill>
              </a:rPr>
              <a:t>– </a:t>
            </a:r>
            <a:r>
              <a:rPr lang="ru-RU" sz="1600" i="1" dirty="0" smtClean="0">
                <a:solidFill>
                  <a:srgbClr val="C00000"/>
                </a:solidFill>
              </a:rPr>
              <a:t>способность управлять своими действиями,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i="1" dirty="0" smtClean="0">
                <a:solidFill>
                  <a:srgbClr val="C00000"/>
                </a:solidFill>
              </a:rPr>
              <a:t>контролировать их. </a:t>
            </a:r>
            <a:endParaRPr lang="ru-RU" sz="16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Научить детей концентрироваться на задании, контролировать свои действия, управлять собственными эмоциями можно, используя игры.</a:t>
            </a:r>
            <a:r>
              <a:rPr lang="ru-RU" sz="1400" b="1" dirty="0" smtClean="0">
                <a:solidFill>
                  <a:srgbClr val="C00000"/>
                </a:solidFill>
              </a:rPr>
              <a:t> 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Д/и «Зеркало»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Задачи: 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развивать наблюдательность, внимание;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учить пересчитываться на 1-2, перестраиваться в пары, взаимодействовать с партнером по игре; 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 формировать способность обращать внимание на другого человека, согласовывать с ним свои действия.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Д/и «Упрямое зеркало»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Задачи: 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учить пересчитываться на 1-2, перестраиваться в пары;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развивать наблюдательность, внимание;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 формировать способность обращать внимание на другого человека;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учить концентрировать свое внимание на партнере по игре, отвлекая тем самым внимание от собственного «Я».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Д/и «Будь внимательным»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Задачи: 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- </a:t>
            </a:r>
            <a:r>
              <a:rPr lang="ru-RU" sz="1400" dirty="0" smtClean="0">
                <a:solidFill>
                  <a:srgbClr val="C00000"/>
                </a:solidFill>
              </a:rPr>
              <a:t>закреплять умение ориентироваться в пространстве (вправо, влево);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развивать память, наблюдательность, внимание; 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воспитывать </a:t>
            </a:r>
            <a:r>
              <a:rPr lang="ru-RU" sz="1400" dirty="0" err="1" smtClean="0">
                <a:solidFill>
                  <a:srgbClr val="C00000"/>
                </a:solidFill>
              </a:rPr>
              <a:t>безоценочное</a:t>
            </a:r>
            <a:r>
              <a:rPr lang="ru-RU" sz="1400" dirty="0" smtClean="0">
                <a:solidFill>
                  <a:srgbClr val="C00000"/>
                </a:solidFill>
              </a:rPr>
              <a:t> отношение к окружающим;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- учить устанавливать тактильный контакт с партнерами по игре.</a:t>
            </a:r>
          </a:p>
          <a:p>
            <a:r>
              <a:rPr lang="ru-RU" sz="1400" dirty="0" smtClean="0"/>
              <a:t> </a:t>
            </a:r>
          </a:p>
          <a:p>
            <a:pPr>
              <a:defRPr/>
            </a:pP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836713"/>
            <a:ext cx="77768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Упражнение на развитие произвольного внимания.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Ребенку дают лист бумаги, цветные карандаши и просят нарисовать в ряд 10 треугольников. Когда эта работа будет завершена, ребенка предупреждают о необходимости быть внимательным, так как инструкция произносится только один раз. «Будь внимательным, заштрихуй красным карандашом третий, седьмой и девятый треугольники». Если ребенок переспрашивает, ответить, и пусть делает так, как понял. Если ребенок справился с первым заданием, можно продолжить работу, постепенно усложняя задания.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Упражнение на развитие наблюдательности.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Предложите ребенку игру: «Внимательно осмотри комнату и найди предметы, в которых есть круг, окружность». Ребенок называет предметы - часы, карандаш, выключатель, ваза, столик и др. Можно провести эту игру в соревновательной форме для группы детей, придумать аналогичные задания.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Игра на развитие памяти.</a:t>
            </a:r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400" dirty="0" smtClean="0">
                <a:solidFill>
                  <a:srgbClr val="C00000"/>
                </a:solidFill>
              </a:rPr>
              <a:t>В эту игру можно играть с ребенком, например, во время длительных поездок. Взрослый начинает эту игру и говорит: «Я положил в мешок яблоки». Следующий игрок повторяет сказанное и добавляет что-нибудь еще: «Я положил в мешок яблоки и бананы». Третий игрок повторяет всю фразу и добавляет что-нибудь от себя. Можно просто добавлять по одному слову, а можно подбирать слова по алфавиту.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</a:rPr>
              <a:t>Игра для тренировки мышления и сообразительности «Как это можно использовать?»</a:t>
            </a:r>
            <a:r>
              <a:rPr lang="ru-RU" sz="1400" dirty="0" smtClean="0">
                <a:solidFill>
                  <a:srgbClr val="C00000"/>
                </a:solidFill>
              </a:rPr>
              <a:t/>
            </a:r>
            <a:br>
              <a:rPr lang="ru-RU" sz="1400" dirty="0" smtClean="0">
                <a:solidFill>
                  <a:srgbClr val="C00000"/>
                </a:solidFill>
              </a:rPr>
            </a:br>
            <a:r>
              <a:rPr lang="ru-RU" sz="1400" dirty="0" smtClean="0">
                <a:solidFill>
                  <a:srgbClr val="C00000"/>
                </a:solidFill>
              </a:rPr>
              <a:t>Предложите ребенку игру - найти как можно больше вариантов использования, какого либо предмета. Например, Вы называете слово «карандаш», а ребенок придумывает, как его можно использовать: писать, рисовать, использовать как палочку, указку, градусник для куклы, удочку и т.д.</a:t>
            </a:r>
          </a:p>
          <a:p>
            <a:pPr algn="just"/>
            <a:r>
              <a:rPr lang="ru-RU" sz="1400" dirty="0" smtClean="0"/>
              <a:t> </a:t>
            </a:r>
          </a:p>
          <a:p>
            <a:pPr>
              <a:defRPr/>
            </a:pP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C00000"/>
                </a:solidFill>
              </a:rPr>
              <a:t>НА ЧТО СЛЕДУЕТ ОБРАТИТЬ ВНИМНИЕ?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C00000"/>
                </a:solidFill>
              </a:rPr>
              <a:t>Родители также должны быть психологически готовы к обучению ребенка в школе.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</a:rPr>
              <a:t>Чтобы понять Готовы ли Вы, предлагаю Вам тест: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1. Мне кажется, что мой ребенок будет учиться хуже других детей.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2. Я опасаюсь, что мой ребенок часто будет обижать других детей.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3. На мой взгляд, четыре урока – непомерная нагрузка для маленького ребенка.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4. Трудно быть уверенным, что учителя младших классов хорошо понимают детей.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5. Ребенок может спокойно учиться только в том случае, если учительница – его собственная мама.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6. Трудно представить, что первоклассник может быстро научиться читать, считать и писать.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7. Мне кажется, что дети в этом возрасте еще не способны дружить.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8. Боюсь даже думать о том, как мой ребенок будет обходиться без дневного сна.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9. Мой ребенок часто плачет, когда к нему обращается незнакомый взрослый человек.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10. Мой ребенок не ходит в детский сад и никогда не расстается с матерью.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11. Начальная школа, по-моему, редко способна чему-либо научить ребенка.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12. Я опасаюсь, что дети будут дразнить моего ребенка.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13. Мой малыш, по-моему, значительно слабее своих сверстников.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14. Боюсь, что учительница не имеет возможности точно оценить успехи каждого ребенка.</a:t>
            </a:r>
          </a:p>
          <a:p>
            <a:pPr algn="just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15. Мой ребенок часто говорит: «Мама, мы пойдем в школу вместе!».</a:t>
            </a: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7632848" cy="6236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Занесите свои ответы в табличку. Если Вы согласны с утверждением, 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поставьте «галочку» после косой черты, если не согласны, оставьте клетку пустой. 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*</a:t>
            </a:r>
            <a:r>
              <a:rPr lang="ru-RU" dirty="0" smtClean="0">
                <a:solidFill>
                  <a:srgbClr val="C00000"/>
                </a:solidFill>
              </a:rPr>
              <a:t>Если данное утверждение вызвало у Вас сильное беспокойство, поставьте две или три «галочки» (в зависимости от степени беспокойства).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Если нет, переходите к следующему пункту.</a:t>
            </a: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dirty="0" smtClean="0">
                <a:solidFill>
                  <a:srgbClr val="C00000"/>
                </a:solidFill>
              </a:rPr>
              <a:t>Теперь подсчитайте, сколько «галочек» всего Вы поставили? </a:t>
            </a:r>
          </a:p>
          <a:p>
            <a:pPr algn="just">
              <a:lnSpc>
                <a:spcPct val="80000"/>
              </a:lnSpc>
              <a:defRPr/>
            </a:pPr>
            <a:r>
              <a:rPr lang="ru-RU" dirty="0" smtClean="0">
                <a:solidFill>
                  <a:srgbClr val="C00000"/>
                </a:solidFill>
              </a:rPr>
              <a:t>Если общий показатель принимает значение:</a:t>
            </a:r>
          </a:p>
          <a:p>
            <a:pPr algn="just">
              <a:lnSpc>
                <a:spcPct val="80000"/>
              </a:lnSpc>
              <a:defRPr/>
            </a:pPr>
            <a:r>
              <a:rPr lang="ru-RU" dirty="0" smtClean="0">
                <a:solidFill>
                  <a:srgbClr val="C00000"/>
                </a:solidFill>
              </a:rPr>
              <a:t>до 4 баллов – это означает, что у Вас есть все основания оптимистично ждать первого сентября. По крайнем мере Вы вполне готовы к школьной жизни Вашего ребенка;</a:t>
            </a:r>
          </a:p>
          <a:p>
            <a:pPr algn="just">
              <a:lnSpc>
                <a:spcPct val="80000"/>
              </a:lnSpc>
              <a:defRPr/>
            </a:pPr>
            <a:r>
              <a:rPr lang="ru-RU" dirty="0" smtClean="0">
                <a:solidFill>
                  <a:srgbClr val="C00000"/>
                </a:solidFill>
              </a:rPr>
              <a:t>5–10 баллов – лучше подготовиться к возможным трудностям заранее;</a:t>
            </a:r>
          </a:p>
          <a:p>
            <a:pPr algn="just">
              <a:lnSpc>
                <a:spcPct val="80000"/>
              </a:lnSpc>
              <a:defRPr/>
            </a:pPr>
            <a:r>
              <a:rPr lang="ru-RU" dirty="0" smtClean="0">
                <a:solidFill>
                  <a:srgbClr val="C00000"/>
                </a:solidFill>
              </a:rPr>
              <a:t>10 баллов и больше – было бы неплохо посоветоваться с детским психологом.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03648" y="2772979"/>
          <a:ext cx="6096000" cy="1520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42283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63110">
                <a:tc>
                  <a:txBody>
                    <a:bodyPr/>
                    <a:lstStyle/>
                    <a:p>
                      <a:r>
                        <a:rPr lang="ru-RU" dirty="0" smtClean="0"/>
                        <a:t>1/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5/</a:t>
                      </a:r>
                      <a:endParaRPr lang="ru-RU" dirty="0"/>
                    </a:p>
                  </a:txBody>
                  <a:tcPr/>
                </a:tc>
              </a:tr>
              <a:tr h="363110">
                <a:tc>
                  <a:txBody>
                    <a:bodyPr/>
                    <a:lstStyle/>
                    <a:p>
                      <a:r>
                        <a:rPr lang="ru-RU" dirty="0" smtClean="0"/>
                        <a:t>6/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10/</a:t>
                      </a:r>
                      <a:endParaRPr lang="ru-RU" dirty="0"/>
                    </a:p>
                  </a:txBody>
                  <a:tcPr/>
                </a:tc>
              </a:tr>
              <a:tr h="363110">
                <a:tc>
                  <a:txBody>
                    <a:bodyPr/>
                    <a:lstStyle/>
                    <a:p>
                      <a:r>
                        <a:rPr lang="ru-RU" dirty="0" smtClean="0"/>
                        <a:t>11/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15/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7632848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268760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А теперь обратите внимание на то, в каких столбцах получено 2 или 3 «галочки».</a:t>
            </a:r>
          </a:p>
          <a:p>
            <a:pPr algn="just"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1 – необходимо больше заниматься играми и заданиями, развивающими память, внимание, тонкую моторику.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2 – нужно обратить внимание на то, умеет ли Ваш ребенок общаться с другими детьми.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3 – предвидятся сложности, связанные со здоровьем ребенка, но еще есть время заняться закаливанием и общеукрепляющими упражнениями.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4 – есть опасения, что ребенок не найдет контакта с учительницей, надо обратить внимание на сюжетные игры.</a:t>
            </a:r>
          </a:p>
          <a:p>
            <a:pPr algn="just"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5 – ребенок слишком привязан к матери, может быть стоит отдать его в малочисленный класс или вообще отложить школу на год. В любом случае полезно поиграть в школу.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       </a:t>
            </a:r>
          </a:p>
          <a:p>
            <a:pPr algn="just"/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692696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sz="1600" dirty="0" smtClean="0">
              <a:latin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908720"/>
            <a:ext cx="7632848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/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algn="just">
              <a:lnSpc>
                <a:spcPct val="80000"/>
              </a:lnSpc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126876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692697"/>
            <a:ext cx="7848872" cy="611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НА ЧТО ОБРАТИТЬ ВНИМАНИЕ?</a:t>
            </a:r>
          </a:p>
          <a:p>
            <a:pPr algn="ctr"/>
            <a:endParaRPr lang="ru-RU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</a:rPr>
              <a:t>Достаточно ли внимания вы уделяете своему ребенку?</a:t>
            </a:r>
            <a:endParaRPr lang="ru-RU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1. Все ли Вам нравится в вашем ребенке?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2. Слушаете ли вы, что ребенок говорит?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3. Смотрите ли вы на малыша, когда он говорит?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4. Стараетесь ли вы создать у ребенка ощущение значимости того, о чем он говорит?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5. Поправляете ли вы речь малыша?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6. Позволяете ли вы ребенку совершать ошибки?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7. Хвалите ли вы малыша?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8. Смеетесь ли вы вместе с ним?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9. Отводите ли вы каждый день время для чтения ребенку?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10. Часто ли вы обнимаете ребенка?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11. Играете ли вы вместе?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12. Есть ли у вашего ребенка собственные книги?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13. Есть ли у ребенка в доме место, которое отведено только ему?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14. Знаете ли вы любимую сказку, книгу, спектакль вашего малыша?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15. Ходили ли вы в театры, в музеи, в зоопарк, в цирк вместе с ребенком?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16. Ограничиваете ли вы возможность ребенка смотреть телевизор, играть в компьютерные игры?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17. Беседуете ли вы с ребенком о смысле увиденного спектакля, фильма, прочитанной книги?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18. Стараетесь ли вы сказать все за ребенка на приеме у врача, в магазине, прежде чем он успеет открыть рот?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19. Стараетесь ли вы ходить с ребенком на прогулки?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20. Есть ли у вашего ребенка возможность играть в шумные, подвижные игры?</a:t>
            </a:r>
          </a:p>
          <a:p>
            <a:pPr>
              <a:lnSpc>
                <a:spcPct val="80000"/>
              </a:lnSpc>
              <a:defRPr/>
            </a:pPr>
            <a:endParaRPr lang="ru-RU" sz="1600" dirty="0" smtClean="0">
              <a:latin typeface="Times New Roman" pitchFamily="18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60000"/>
      </a:hlink>
      <a:folHlink>
        <a:srgbClr val="FFABAB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1788</Words>
  <Application>Microsoft Office PowerPoint</Application>
  <PresentationFormat>Экран (4:3)</PresentationFormat>
  <Paragraphs>373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Тема Office</vt:lpstr>
      <vt:lpstr>Слайд 1</vt:lpstr>
      <vt:lpstr>     </vt:lpstr>
      <vt:lpstr>   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НООС</cp:lastModifiedBy>
  <cp:revision>122</cp:revision>
  <dcterms:created xsi:type="dcterms:W3CDTF">2013-08-23T08:38:35Z</dcterms:created>
  <dcterms:modified xsi:type="dcterms:W3CDTF">2021-02-13T00:27:06Z</dcterms:modified>
</cp:coreProperties>
</file>